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75" r:id="rId4"/>
    <p:sldId id="258" r:id="rId5"/>
    <p:sldId id="259" r:id="rId6"/>
    <p:sldId id="260" r:id="rId7"/>
    <p:sldId id="262" r:id="rId8"/>
    <p:sldId id="264" r:id="rId9"/>
    <p:sldId id="276" r:id="rId10"/>
    <p:sldId id="263" r:id="rId11"/>
    <p:sldId id="277" r:id="rId12"/>
    <p:sldId id="265" r:id="rId13"/>
    <p:sldId id="266" r:id="rId14"/>
    <p:sldId id="267" r:id="rId15"/>
    <p:sldId id="268" r:id="rId16"/>
    <p:sldId id="269" r:id="rId17"/>
    <p:sldId id="280" r:id="rId18"/>
    <p:sldId id="282" r:id="rId19"/>
    <p:sldId id="283" r:id="rId20"/>
    <p:sldId id="284" r:id="rId21"/>
    <p:sldId id="278" r:id="rId22"/>
    <p:sldId id="279" r:id="rId23"/>
    <p:sldId id="261" r:id="rId24"/>
    <p:sldId id="270" r:id="rId25"/>
    <p:sldId id="271" r:id="rId26"/>
    <p:sldId id="272" r:id="rId27"/>
    <p:sldId id="274" r:id="rId28"/>
    <p:sldId id="273" r:id="rId29"/>
    <p:sldId id="281" r:id="rId3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6" d="100"/>
          <a:sy n="76" d="100"/>
        </p:scale>
        <p:origin x="-1206" y="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28F0D2F-F8B9-3A4C-A540-7376AE3F30E4}" type="datetimeFigureOut">
              <a:rPr lang="en-US" smtClean="0"/>
              <a:t>12/2/2014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B886FC-8A0F-B844-9075-93FD83C462B1}" type="slidenum">
              <a:rPr lang="en-US" smtClean="0"/>
              <a:t>‹#›</a:t>
            </a:fld>
            <a:endParaRPr lang="en-US"/>
          </a:p>
        </p:txBody>
      </p:sp>
    </p:spTree>
    <p:extLst>
      <p:ext uri="{BB962C8B-B14F-4D97-AF65-F5344CB8AC3E}">
        <p14:creationId xmlns:p14="http://schemas.microsoft.com/office/powerpoint/2010/main" val="4064732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8F0D2F-F8B9-3A4C-A540-7376AE3F30E4}" type="datetimeFigureOut">
              <a:rPr lang="en-US" smtClean="0"/>
              <a:t>12/2/2014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B886FC-8A0F-B844-9075-93FD83C462B1}" type="slidenum">
              <a:rPr lang="en-US" smtClean="0"/>
              <a:t>‹#›</a:t>
            </a:fld>
            <a:endParaRPr lang="en-US"/>
          </a:p>
        </p:txBody>
      </p:sp>
    </p:spTree>
    <p:extLst>
      <p:ext uri="{BB962C8B-B14F-4D97-AF65-F5344CB8AC3E}">
        <p14:creationId xmlns:p14="http://schemas.microsoft.com/office/powerpoint/2010/main" val="542185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8F0D2F-F8B9-3A4C-A540-7376AE3F30E4}" type="datetimeFigureOut">
              <a:rPr lang="en-US" smtClean="0"/>
              <a:t>12/2/2014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B886FC-8A0F-B844-9075-93FD83C462B1}" type="slidenum">
              <a:rPr lang="en-US" smtClean="0"/>
              <a:t>‹#›</a:t>
            </a:fld>
            <a:endParaRPr lang="en-US"/>
          </a:p>
        </p:txBody>
      </p:sp>
    </p:spTree>
    <p:extLst>
      <p:ext uri="{BB962C8B-B14F-4D97-AF65-F5344CB8AC3E}">
        <p14:creationId xmlns:p14="http://schemas.microsoft.com/office/powerpoint/2010/main" val="803326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8F0D2F-F8B9-3A4C-A540-7376AE3F30E4}" type="datetimeFigureOut">
              <a:rPr lang="en-US" smtClean="0"/>
              <a:t>12/2/2014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B886FC-8A0F-B844-9075-93FD83C462B1}" type="slidenum">
              <a:rPr lang="en-US" smtClean="0"/>
              <a:t>‹#›</a:t>
            </a:fld>
            <a:endParaRPr lang="en-US"/>
          </a:p>
        </p:txBody>
      </p:sp>
    </p:spTree>
    <p:extLst>
      <p:ext uri="{BB962C8B-B14F-4D97-AF65-F5344CB8AC3E}">
        <p14:creationId xmlns:p14="http://schemas.microsoft.com/office/powerpoint/2010/main" val="2646527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8F0D2F-F8B9-3A4C-A540-7376AE3F30E4}" type="datetimeFigureOut">
              <a:rPr lang="en-US" smtClean="0"/>
              <a:t>12/2/2014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B886FC-8A0F-B844-9075-93FD83C462B1}" type="slidenum">
              <a:rPr lang="en-US" smtClean="0"/>
              <a:t>‹#›</a:t>
            </a:fld>
            <a:endParaRPr lang="en-US"/>
          </a:p>
        </p:txBody>
      </p:sp>
    </p:spTree>
    <p:extLst>
      <p:ext uri="{BB962C8B-B14F-4D97-AF65-F5344CB8AC3E}">
        <p14:creationId xmlns:p14="http://schemas.microsoft.com/office/powerpoint/2010/main" val="3786453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8F0D2F-F8B9-3A4C-A540-7376AE3F30E4}" type="datetimeFigureOut">
              <a:rPr lang="en-US" smtClean="0"/>
              <a:t>12/2/2014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B886FC-8A0F-B844-9075-93FD83C462B1}" type="slidenum">
              <a:rPr lang="en-US" smtClean="0"/>
              <a:t>‹#›</a:t>
            </a:fld>
            <a:endParaRPr lang="en-US"/>
          </a:p>
        </p:txBody>
      </p:sp>
    </p:spTree>
    <p:extLst>
      <p:ext uri="{BB962C8B-B14F-4D97-AF65-F5344CB8AC3E}">
        <p14:creationId xmlns:p14="http://schemas.microsoft.com/office/powerpoint/2010/main" val="2819613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28F0D2F-F8B9-3A4C-A540-7376AE3F30E4}" type="datetimeFigureOut">
              <a:rPr lang="en-US" smtClean="0"/>
              <a:t>12/2/2014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B886FC-8A0F-B844-9075-93FD83C462B1}" type="slidenum">
              <a:rPr lang="en-US" smtClean="0"/>
              <a:t>‹#›</a:t>
            </a:fld>
            <a:endParaRPr lang="en-US"/>
          </a:p>
        </p:txBody>
      </p:sp>
    </p:spTree>
    <p:extLst>
      <p:ext uri="{BB962C8B-B14F-4D97-AF65-F5344CB8AC3E}">
        <p14:creationId xmlns:p14="http://schemas.microsoft.com/office/powerpoint/2010/main" val="307301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28F0D2F-F8B9-3A4C-A540-7376AE3F30E4}" type="datetimeFigureOut">
              <a:rPr lang="en-US" smtClean="0"/>
              <a:t>12/2/2014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B886FC-8A0F-B844-9075-93FD83C462B1}" type="slidenum">
              <a:rPr lang="en-US" smtClean="0"/>
              <a:t>‹#›</a:t>
            </a:fld>
            <a:endParaRPr lang="en-US"/>
          </a:p>
        </p:txBody>
      </p:sp>
    </p:spTree>
    <p:extLst>
      <p:ext uri="{BB962C8B-B14F-4D97-AF65-F5344CB8AC3E}">
        <p14:creationId xmlns:p14="http://schemas.microsoft.com/office/powerpoint/2010/main" val="3291806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8F0D2F-F8B9-3A4C-A540-7376AE3F30E4}" type="datetimeFigureOut">
              <a:rPr lang="en-US" smtClean="0"/>
              <a:t>12/2/2014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B886FC-8A0F-B844-9075-93FD83C462B1}" type="slidenum">
              <a:rPr lang="en-US" smtClean="0"/>
              <a:t>‹#›</a:t>
            </a:fld>
            <a:endParaRPr lang="en-US"/>
          </a:p>
        </p:txBody>
      </p:sp>
    </p:spTree>
    <p:extLst>
      <p:ext uri="{BB962C8B-B14F-4D97-AF65-F5344CB8AC3E}">
        <p14:creationId xmlns:p14="http://schemas.microsoft.com/office/powerpoint/2010/main" val="1946314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8F0D2F-F8B9-3A4C-A540-7376AE3F30E4}" type="datetimeFigureOut">
              <a:rPr lang="en-US" smtClean="0"/>
              <a:t>12/2/2014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B886FC-8A0F-B844-9075-93FD83C462B1}" type="slidenum">
              <a:rPr lang="en-US" smtClean="0"/>
              <a:t>‹#›</a:t>
            </a:fld>
            <a:endParaRPr lang="en-US"/>
          </a:p>
        </p:txBody>
      </p:sp>
    </p:spTree>
    <p:extLst>
      <p:ext uri="{BB962C8B-B14F-4D97-AF65-F5344CB8AC3E}">
        <p14:creationId xmlns:p14="http://schemas.microsoft.com/office/powerpoint/2010/main" val="4245509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8F0D2F-F8B9-3A4C-A540-7376AE3F30E4}" type="datetimeFigureOut">
              <a:rPr lang="en-US" smtClean="0"/>
              <a:t>12/2/2014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B886FC-8A0F-B844-9075-93FD83C462B1}" type="slidenum">
              <a:rPr lang="en-US" smtClean="0"/>
              <a:t>‹#›</a:t>
            </a:fld>
            <a:endParaRPr lang="en-US"/>
          </a:p>
        </p:txBody>
      </p:sp>
    </p:spTree>
    <p:extLst>
      <p:ext uri="{BB962C8B-B14F-4D97-AF65-F5344CB8AC3E}">
        <p14:creationId xmlns:p14="http://schemas.microsoft.com/office/powerpoint/2010/main" val="3694044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8F0D2F-F8B9-3A4C-A540-7376AE3F30E4}" type="datetimeFigureOut">
              <a:rPr lang="en-US" smtClean="0"/>
              <a:t>12/2/2014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B886FC-8A0F-B844-9075-93FD83C462B1}" type="slidenum">
              <a:rPr lang="en-US" smtClean="0"/>
              <a:t>‹#›</a:t>
            </a:fld>
            <a:endParaRPr lang="en-US"/>
          </a:p>
        </p:txBody>
      </p:sp>
    </p:spTree>
    <p:extLst>
      <p:ext uri="{BB962C8B-B14F-4D97-AF65-F5344CB8AC3E}">
        <p14:creationId xmlns:p14="http://schemas.microsoft.com/office/powerpoint/2010/main" val="10978151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healthy.arkansas.gov/aboutADH/Pages/RulesRegulations.asp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healthy.arkansas.gov/aboutadh/rulesregs/ionizingradiation.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liIlW-ovx0Y"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Administrative Law Introduction</a:t>
            </a:r>
            <a:endParaRPr lang="en-US" dirty="0"/>
          </a:p>
        </p:txBody>
      </p:sp>
      <p:sp>
        <p:nvSpPr>
          <p:cNvPr id="3" name="Subtitle 2"/>
          <p:cNvSpPr>
            <a:spLocks noGrp="1"/>
          </p:cNvSpPr>
          <p:nvPr>
            <p:ph type="subTitle" idx="1"/>
          </p:nvPr>
        </p:nvSpPr>
        <p:spPr/>
        <p:txBody>
          <a:bodyPr/>
          <a:lstStyle/>
          <a:p>
            <a:r>
              <a:rPr lang="en-US" dirty="0" smtClean="0"/>
              <a:t>Chris McNeal, Attorney</a:t>
            </a:r>
          </a:p>
          <a:p>
            <a:r>
              <a:rPr lang="en-US" dirty="0" smtClean="0"/>
              <a:t>Johnson &amp; Vines, PLLC</a:t>
            </a:r>
            <a:endParaRPr lang="en-US" dirty="0"/>
          </a:p>
        </p:txBody>
      </p:sp>
    </p:spTree>
    <p:extLst>
      <p:ext uri="{BB962C8B-B14F-4D97-AF65-F5344CB8AC3E}">
        <p14:creationId xmlns:p14="http://schemas.microsoft.com/office/powerpoint/2010/main" val="2934618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Hypothetical</a:t>
            </a:r>
            <a:endParaRPr lang="en-US" dirty="0"/>
          </a:p>
        </p:txBody>
      </p:sp>
      <p:sp>
        <p:nvSpPr>
          <p:cNvPr id="3" name="Content Placeholder 2"/>
          <p:cNvSpPr>
            <a:spLocks noGrp="1"/>
          </p:cNvSpPr>
          <p:nvPr>
            <p:ph idx="1"/>
          </p:nvPr>
        </p:nvSpPr>
        <p:spPr/>
        <p:txBody>
          <a:bodyPr>
            <a:normAutofit fontScale="92500"/>
          </a:bodyPr>
          <a:lstStyle/>
          <a:p>
            <a:r>
              <a:rPr lang="en-US" dirty="0" smtClean="0"/>
              <a:t>The Arkansas General Assembly creates the Arkansas Migratory Bird Commission to “promote the general welfare of migratory birds within the state of Arkansas.”</a:t>
            </a:r>
          </a:p>
          <a:p>
            <a:r>
              <a:rPr lang="en-US" dirty="0" smtClean="0"/>
              <a:t>In a subsequent session, the General Assembly gives the Commission the power to “regulate, by such rules as promulgated by the Commission, the use of swallows for gripping and carrying coconuts from tropical to temperate zones.”</a:t>
            </a:r>
          </a:p>
          <a:p>
            <a:endParaRPr lang="en-US" dirty="0" smtClean="0"/>
          </a:p>
        </p:txBody>
      </p:sp>
    </p:spTree>
    <p:extLst>
      <p:ext uri="{BB962C8B-B14F-4D97-AF65-F5344CB8AC3E}">
        <p14:creationId xmlns:p14="http://schemas.microsoft.com/office/powerpoint/2010/main" val="1742128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Hypothetical</a:t>
            </a:r>
            <a:endParaRPr lang="en-US" dirty="0"/>
          </a:p>
        </p:txBody>
      </p:sp>
      <p:sp>
        <p:nvSpPr>
          <p:cNvPr id="3" name="Content Placeholder 2"/>
          <p:cNvSpPr>
            <a:spLocks noGrp="1"/>
          </p:cNvSpPr>
          <p:nvPr>
            <p:ph idx="1"/>
          </p:nvPr>
        </p:nvSpPr>
        <p:spPr/>
        <p:txBody>
          <a:bodyPr/>
          <a:lstStyle/>
          <a:p>
            <a:r>
              <a:rPr lang="en-US" dirty="0" smtClean="0"/>
              <a:t>Arthur of Camelot believes that </a:t>
            </a:r>
            <a:r>
              <a:rPr lang="en-US" smtClean="0"/>
              <a:t>any rules </a:t>
            </a:r>
            <a:r>
              <a:rPr lang="en-US" dirty="0" smtClean="0"/>
              <a:t>regulating the carrying of coconuts by African Swallows exceeds </a:t>
            </a:r>
            <a:r>
              <a:rPr lang="en-US" smtClean="0"/>
              <a:t>the commission’s </a:t>
            </a:r>
            <a:r>
              <a:rPr lang="en-US" dirty="0" smtClean="0"/>
              <a:t>authority, as African Swallows are non-migratory.</a:t>
            </a:r>
          </a:p>
          <a:p>
            <a:r>
              <a:rPr lang="en-US" dirty="0" smtClean="0"/>
              <a:t>The Commission believes regulating African swallows is within its authority.</a:t>
            </a:r>
          </a:p>
          <a:p>
            <a:endParaRPr lang="en-US" dirty="0"/>
          </a:p>
        </p:txBody>
      </p:sp>
    </p:spTree>
    <p:extLst>
      <p:ext uri="{BB962C8B-B14F-4D97-AF65-F5344CB8AC3E}">
        <p14:creationId xmlns:p14="http://schemas.microsoft.com/office/powerpoint/2010/main" val="17329242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Administrative Procedures Act</a:t>
            </a:r>
            <a:endParaRPr lang="en-US" dirty="0"/>
          </a:p>
        </p:txBody>
      </p:sp>
      <p:sp>
        <p:nvSpPr>
          <p:cNvPr id="3" name="Content Placeholder 2"/>
          <p:cNvSpPr>
            <a:spLocks noGrp="1"/>
          </p:cNvSpPr>
          <p:nvPr>
            <p:ph idx="1"/>
          </p:nvPr>
        </p:nvSpPr>
        <p:spPr/>
        <p:txBody>
          <a:bodyPr/>
          <a:lstStyle/>
          <a:p>
            <a:r>
              <a:rPr lang="en-US" dirty="0" smtClean="0"/>
              <a:t>Promulgation</a:t>
            </a:r>
          </a:p>
          <a:p>
            <a:r>
              <a:rPr lang="en-US" dirty="0" smtClean="0"/>
              <a:t>Quasi-Legislative</a:t>
            </a:r>
          </a:p>
          <a:p>
            <a:pPr lvl="1"/>
            <a:r>
              <a:rPr lang="en-US" dirty="0" smtClean="0"/>
              <a:t>Notice of hearing must be given 30 days in advance</a:t>
            </a:r>
          </a:p>
          <a:p>
            <a:pPr lvl="1"/>
            <a:r>
              <a:rPr lang="en-US" dirty="0" smtClean="0"/>
              <a:t>Public must be given the opportunity to comment on the proposed rule, although there is an exception for “emergency” rules.</a:t>
            </a:r>
            <a:endParaRPr lang="en-US" dirty="0"/>
          </a:p>
        </p:txBody>
      </p:sp>
    </p:spTree>
    <p:extLst>
      <p:ext uri="{BB962C8B-B14F-4D97-AF65-F5344CB8AC3E}">
        <p14:creationId xmlns:p14="http://schemas.microsoft.com/office/powerpoint/2010/main" val="758335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Administrative Procedures Act</a:t>
            </a:r>
            <a:endParaRPr lang="en-US" dirty="0"/>
          </a:p>
        </p:txBody>
      </p:sp>
      <p:sp>
        <p:nvSpPr>
          <p:cNvPr id="3" name="Content Placeholder 2"/>
          <p:cNvSpPr>
            <a:spLocks noGrp="1"/>
          </p:cNvSpPr>
          <p:nvPr>
            <p:ph idx="1"/>
          </p:nvPr>
        </p:nvSpPr>
        <p:spPr/>
        <p:txBody>
          <a:bodyPr>
            <a:normAutofit lnSpcReduction="10000"/>
          </a:bodyPr>
          <a:lstStyle/>
          <a:p>
            <a:r>
              <a:rPr lang="en-US" dirty="0" smtClean="0"/>
              <a:t>Adjudication</a:t>
            </a:r>
          </a:p>
          <a:p>
            <a:r>
              <a:rPr lang="en-US" dirty="0" smtClean="0"/>
              <a:t>Quasi-Judicial</a:t>
            </a:r>
          </a:p>
          <a:p>
            <a:r>
              <a:rPr lang="en-US" dirty="0" smtClean="0"/>
              <a:t>Requirements</a:t>
            </a:r>
          </a:p>
          <a:p>
            <a:pPr lvl="1"/>
            <a:r>
              <a:rPr lang="en-US" dirty="0" smtClean="0"/>
              <a:t>Reasonable notice of time, place, and nature of hearing</a:t>
            </a:r>
          </a:p>
          <a:p>
            <a:pPr lvl="1"/>
            <a:r>
              <a:rPr lang="en-US" dirty="0" smtClean="0"/>
              <a:t>Hearing</a:t>
            </a:r>
          </a:p>
          <a:p>
            <a:pPr lvl="1"/>
            <a:r>
              <a:rPr lang="en-US" dirty="0" smtClean="0"/>
              <a:t>Statement of the legal authority and jurisdiction</a:t>
            </a:r>
          </a:p>
          <a:p>
            <a:pPr lvl="1"/>
            <a:r>
              <a:rPr lang="en-US" dirty="0" smtClean="0"/>
              <a:t>Short and plain statement of the matters of fact and law asserted</a:t>
            </a:r>
          </a:p>
          <a:p>
            <a:pPr lvl="1"/>
            <a:endParaRPr lang="en-US" dirty="0"/>
          </a:p>
        </p:txBody>
      </p:sp>
    </p:spTree>
    <p:extLst>
      <p:ext uri="{BB962C8B-B14F-4D97-AF65-F5344CB8AC3E}">
        <p14:creationId xmlns:p14="http://schemas.microsoft.com/office/powerpoint/2010/main" val="9208056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Administrative Procedures Act</a:t>
            </a:r>
            <a:endParaRPr lang="en-US" dirty="0"/>
          </a:p>
        </p:txBody>
      </p:sp>
      <p:sp>
        <p:nvSpPr>
          <p:cNvPr id="3" name="Content Placeholder 2"/>
          <p:cNvSpPr>
            <a:spLocks noGrp="1"/>
          </p:cNvSpPr>
          <p:nvPr>
            <p:ph idx="1"/>
          </p:nvPr>
        </p:nvSpPr>
        <p:spPr/>
        <p:txBody>
          <a:bodyPr/>
          <a:lstStyle/>
          <a:p>
            <a:r>
              <a:rPr lang="en-US" dirty="0" smtClean="0"/>
              <a:t>Opportunity for all parties to respond and present evidence and argument on all issues involved.</a:t>
            </a:r>
          </a:p>
          <a:p>
            <a:r>
              <a:rPr lang="en-US" dirty="0" smtClean="0"/>
              <a:t>Findings of facts shall be based exclusively on the evidence and on matters officially noticed.</a:t>
            </a:r>
            <a:endParaRPr lang="en-US" dirty="0"/>
          </a:p>
        </p:txBody>
      </p:sp>
    </p:spTree>
    <p:extLst>
      <p:ext uri="{BB962C8B-B14F-4D97-AF65-F5344CB8AC3E}">
        <p14:creationId xmlns:p14="http://schemas.microsoft.com/office/powerpoint/2010/main" val="24856891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Judicial Review</a:t>
            </a:r>
            <a:endParaRPr lang="en-US" dirty="0"/>
          </a:p>
        </p:txBody>
      </p:sp>
      <p:sp>
        <p:nvSpPr>
          <p:cNvPr id="3" name="Content Placeholder 2"/>
          <p:cNvSpPr>
            <a:spLocks noGrp="1"/>
          </p:cNvSpPr>
          <p:nvPr>
            <p:ph idx="1"/>
          </p:nvPr>
        </p:nvSpPr>
        <p:spPr/>
        <p:txBody>
          <a:bodyPr>
            <a:normAutofit lnSpcReduction="10000"/>
          </a:bodyPr>
          <a:lstStyle/>
          <a:p>
            <a:r>
              <a:rPr lang="en-US" dirty="0" smtClean="0"/>
              <a:t>Anyone who is “injured” by an agency decision may file a petition for review within 30 days of the decision for judicial review.</a:t>
            </a:r>
          </a:p>
          <a:p>
            <a:r>
              <a:rPr lang="en-US" dirty="0" smtClean="0"/>
              <a:t>Grounds for reversal</a:t>
            </a:r>
          </a:p>
          <a:p>
            <a:pPr lvl="1"/>
            <a:r>
              <a:rPr lang="en-US" dirty="0" smtClean="0"/>
              <a:t>In violation or in excess of constitutional or statutory provisions</a:t>
            </a:r>
          </a:p>
          <a:p>
            <a:pPr lvl="1"/>
            <a:r>
              <a:rPr lang="en-US" dirty="0" smtClean="0"/>
              <a:t>Unlawful procedure</a:t>
            </a:r>
          </a:p>
          <a:p>
            <a:pPr lvl="1"/>
            <a:r>
              <a:rPr lang="en-US" dirty="0" smtClean="0"/>
              <a:t>Not supported by evidence in record</a:t>
            </a:r>
          </a:p>
          <a:p>
            <a:pPr lvl="1"/>
            <a:r>
              <a:rPr lang="en-US" dirty="0" smtClean="0"/>
              <a:t>Arbitrary, capricious, abused of discretion</a:t>
            </a:r>
            <a:endParaRPr lang="en-US" dirty="0"/>
          </a:p>
        </p:txBody>
      </p:sp>
    </p:spTree>
    <p:extLst>
      <p:ext uri="{BB962C8B-B14F-4D97-AF65-F5344CB8AC3E}">
        <p14:creationId xmlns:p14="http://schemas.microsoft.com/office/powerpoint/2010/main" val="18003007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Have APA?</a:t>
            </a:r>
            <a:endParaRPr lang="en-US" dirty="0"/>
          </a:p>
        </p:txBody>
      </p:sp>
      <p:sp>
        <p:nvSpPr>
          <p:cNvPr id="3" name="Content Placeholder 2"/>
          <p:cNvSpPr>
            <a:spLocks noGrp="1"/>
          </p:cNvSpPr>
          <p:nvPr>
            <p:ph idx="1"/>
          </p:nvPr>
        </p:nvSpPr>
        <p:spPr/>
        <p:txBody>
          <a:bodyPr/>
          <a:lstStyle/>
          <a:p>
            <a:r>
              <a:rPr lang="en-US" dirty="0" smtClean="0"/>
              <a:t>The 5</a:t>
            </a:r>
            <a:r>
              <a:rPr lang="en-US" baseline="30000" dirty="0" smtClean="0"/>
              <a:t>th</a:t>
            </a:r>
            <a:r>
              <a:rPr lang="en-US" dirty="0" smtClean="0"/>
              <a:t> and 14</a:t>
            </a:r>
            <a:r>
              <a:rPr lang="en-US" baseline="30000" dirty="0" smtClean="0"/>
              <a:t>th</a:t>
            </a:r>
            <a:r>
              <a:rPr lang="en-US" dirty="0" smtClean="0"/>
              <a:t> Amendments</a:t>
            </a:r>
          </a:p>
          <a:p>
            <a:r>
              <a:rPr lang="en-US" dirty="0" smtClean="0"/>
              <a:t>Today’s complex world requires delegation. Some issues require more technical knowledge than legislators typically possess.</a:t>
            </a:r>
          </a:p>
          <a:p>
            <a:r>
              <a:rPr lang="en-US" dirty="0" smtClean="0"/>
              <a:t>However, administrative action is less democratic than legislative action.</a:t>
            </a:r>
          </a:p>
          <a:p>
            <a:r>
              <a:rPr lang="en-US" dirty="0" smtClean="0">
                <a:hlinkClick r:id="rId2"/>
              </a:rPr>
              <a:t>http://</a:t>
            </a:r>
            <a:r>
              <a:rPr lang="en-US" dirty="0" err="1" smtClean="0">
                <a:hlinkClick r:id="rId2"/>
              </a:rPr>
              <a:t>www.healthy.arkansas.gov</a:t>
            </a:r>
            <a:r>
              <a:rPr lang="en-US" dirty="0" smtClean="0">
                <a:hlinkClick r:id="rId2"/>
              </a:rPr>
              <a:t>/</a:t>
            </a:r>
            <a:r>
              <a:rPr lang="en-US" dirty="0" err="1" smtClean="0">
                <a:hlinkClick r:id="rId2"/>
              </a:rPr>
              <a:t>aboutADH</a:t>
            </a:r>
            <a:r>
              <a:rPr lang="en-US" dirty="0" smtClean="0">
                <a:hlinkClick r:id="rId2"/>
              </a:rPr>
              <a:t>/Pages/</a:t>
            </a:r>
            <a:r>
              <a:rPr lang="en-US" dirty="0" err="1" smtClean="0">
                <a:hlinkClick r:id="rId2"/>
              </a:rPr>
              <a:t>RulesRegulations.aspx</a:t>
            </a:r>
            <a:endParaRPr lang="en-US" dirty="0" smtClean="0"/>
          </a:p>
          <a:p>
            <a:endParaRPr lang="en-US" dirty="0"/>
          </a:p>
        </p:txBody>
      </p:sp>
    </p:spTree>
    <p:extLst>
      <p:ext uri="{BB962C8B-B14F-4D97-AF65-F5344CB8AC3E}">
        <p14:creationId xmlns:p14="http://schemas.microsoft.com/office/powerpoint/2010/main" val="2730029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Queen Mother of Them All</a:t>
            </a:r>
            <a:endParaRPr lang="en-US" dirty="0"/>
          </a:p>
        </p:txBody>
      </p:sp>
      <p:sp>
        <p:nvSpPr>
          <p:cNvPr id="3" name="Content Placeholder 2"/>
          <p:cNvSpPr>
            <a:spLocks noGrp="1"/>
          </p:cNvSpPr>
          <p:nvPr>
            <p:ph idx="1"/>
          </p:nvPr>
        </p:nvSpPr>
        <p:spPr/>
        <p:txBody>
          <a:bodyPr/>
          <a:lstStyle/>
          <a:p>
            <a:r>
              <a:rPr lang="en-US" dirty="0">
                <a:hlinkClick r:id="rId2"/>
              </a:rPr>
              <a:t>http://</a:t>
            </a:r>
            <a:r>
              <a:rPr lang="en-US" dirty="0" err="1">
                <a:hlinkClick r:id="rId2"/>
              </a:rPr>
              <a:t>www.healthy.arkansas.gov</a:t>
            </a:r>
            <a:r>
              <a:rPr lang="en-US" dirty="0">
                <a:hlinkClick r:id="rId2"/>
              </a:rPr>
              <a:t>/</a:t>
            </a:r>
            <a:r>
              <a:rPr lang="en-US" dirty="0" err="1">
                <a:hlinkClick r:id="rId2"/>
              </a:rPr>
              <a:t>aboutadh</a:t>
            </a:r>
            <a:r>
              <a:rPr lang="en-US" dirty="0">
                <a:hlinkClick r:id="rId2"/>
              </a:rPr>
              <a:t>/</a:t>
            </a:r>
            <a:r>
              <a:rPr lang="en-US" dirty="0" err="1">
                <a:hlinkClick r:id="rId2"/>
              </a:rPr>
              <a:t>rulesregs</a:t>
            </a:r>
            <a:r>
              <a:rPr lang="en-US" dirty="0">
                <a:hlinkClick r:id="rId2"/>
              </a:rPr>
              <a:t>/</a:t>
            </a:r>
            <a:r>
              <a:rPr lang="en-US" dirty="0" err="1">
                <a:hlinkClick r:id="rId2"/>
              </a:rPr>
              <a:t>ionizingradiation.pdf</a:t>
            </a:r>
            <a:endParaRPr lang="en-US" dirty="0"/>
          </a:p>
        </p:txBody>
      </p:sp>
    </p:spTree>
    <p:extLst>
      <p:ext uri="{BB962C8B-B14F-4D97-AF65-F5344CB8AC3E}">
        <p14:creationId xmlns:p14="http://schemas.microsoft.com/office/powerpoint/2010/main" val="23707910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Ballot Issue 1</a:t>
            </a:r>
            <a:endParaRPr lang="en-US" dirty="0"/>
          </a:p>
        </p:txBody>
      </p:sp>
      <p:sp>
        <p:nvSpPr>
          <p:cNvPr id="3" name="Content Placeholder 2"/>
          <p:cNvSpPr>
            <a:spLocks noGrp="1"/>
          </p:cNvSpPr>
          <p:nvPr>
            <p:ph idx="1"/>
          </p:nvPr>
        </p:nvSpPr>
        <p:spPr/>
        <p:txBody>
          <a:bodyPr>
            <a:normAutofit lnSpcReduction="10000"/>
          </a:bodyPr>
          <a:lstStyle/>
          <a:p>
            <a:pPr marL="514350" indent="-514350">
              <a:buAutoNum type="alphaLcParenBoth"/>
            </a:pPr>
            <a:r>
              <a:rPr lang="en-US" dirty="0" smtClean="0"/>
              <a:t>The General Assembly may provide by law:</a:t>
            </a:r>
          </a:p>
          <a:p>
            <a:pPr marL="914400" lvl="1" indent="-514350">
              <a:buAutoNum type="arabicParenBoth"/>
            </a:pPr>
            <a:r>
              <a:rPr lang="en-US" dirty="0" smtClean="0"/>
              <a:t>For the review by a legislative committee of administrative rules promulgated by a state agency before the administrative rules become effective; and</a:t>
            </a:r>
          </a:p>
          <a:p>
            <a:pPr marL="914400" lvl="1" indent="-514350">
              <a:buAutoNum type="arabicParenBoth"/>
            </a:pPr>
            <a:r>
              <a:rPr lang="en-US" dirty="0" smtClean="0"/>
              <a:t>That administrative rules promulgated by a state agency shall not become effective until reviewed and approved by the legislative committee charged by law with review of administrative rules under subdivision (a)(1) of this section.</a:t>
            </a:r>
            <a:endParaRPr lang="en-US" dirty="0"/>
          </a:p>
        </p:txBody>
      </p:sp>
    </p:spTree>
    <p:extLst>
      <p:ext uri="{BB962C8B-B14F-4D97-AF65-F5344CB8AC3E}">
        <p14:creationId xmlns:p14="http://schemas.microsoft.com/office/powerpoint/2010/main" val="483598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Ballot Issue 1</a:t>
            </a:r>
            <a:endParaRPr lang="en-US" dirty="0"/>
          </a:p>
        </p:txBody>
      </p:sp>
      <p:sp>
        <p:nvSpPr>
          <p:cNvPr id="3" name="Content Placeholder 2"/>
          <p:cNvSpPr>
            <a:spLocks noGrp="1"/>
          </p:cNvSpPr>
          <p:nvPr>
            <p:ph idx="1"/>
          </p:nvPr>
        </p:nvSpPr>
        <p:spPr>
          <a:xfrm>
            <a:off x="457200" y="1600200"/>
            <a:ext cx="5270556" cy="4525963"/>
          </a:xfrm>
        </p:spPr>
        <p:txBody>
          <a:bodyPr>
            <a:normAutofit/>
          </a:bodyPr>
          <a:lstStyle/>
          <a:p>
            <a:pPr marL="0" indent="0">
              <a:buNone/>
            </a:pPr>
            <a:r>
              <a:rPr lang="en-US" dirty="0"/>
              <a:t>“I would much rather that elected officials have the final say on rules and </a:t>
            </a:r>
            <a:r>
              <a:rPr lang="en-US" dirty="0" err="1"/>
              <a:t>regs</a:t>
            </a:r>
            <a:r>
              <a:rPr lang="en-US" dirty="0"/>
              <a:t> and their ultimate </a:t>
            </a:r>
            <a:r>
              <a:rPr lang="en-US" dirty="0" smtClean="0"/>
              <a:t>implementation. In </a:t>
            </a:r>
            <a:r>
              <a:rPr lang="en-US" dirty="0"/>
              <a:t>my mind it’s not an overreach. We’re just trying to make sure that legislative intent is followed.</a:t>
            </a:r>
            <a:r>
              <a:rPr lang="en-US" dirty="0" smtClean="0"/>
              <a:t>”</a:t>
            </a:r>
            <a:endParaRPr lang="en-US" dirty="0"/>
          </a:p>
        </p:txBody>
      </p:sp>
      <p:pic>
        <p:nvPicPr>
          <p:cNvPr id="5" name="Picture 4"/>
          <p:cNvPicPr>
            <a:picLocks noChangeAspect="1"/>
          </p:cNvPicPr>
          <p:nvPr/>
        </p:nvPicPr>
        <p:blipFill>
          <a:blip r:embed="rId2"/>
          <a:stretch>
            <a:fillRect/>
          </a:stretch>
        </p:blipFill>
        <p:spPr>
          <a:xfrm>
            <a:off x="5887784" y="1972239"/>
            <a:ext cx="2420861" cy="3029534"/>
          </a:xfrm>
          <a:prstGeom prst="rect">
            <a:avLst/>
          </a:prstGeom>
        </p:spPr>
      </p:pic>
      <p:sp>
        <p:nvSpPr>
          <p:cNvPr id="7" name="TextBox 6"/>
          <p:cNvSpPr txBox="1"/>
          <p:nvPr/>
        </p:nvSpPr>
        <p:spPr>
          <a:xfrm>
            <a:off x="5905197" y="5021240"/>
            <a:ext cx="2357286" cy="369332"/>
          </a:xfrm>
          <a:prstGeom prst="rect">
            <a:avLst/>
          </a:prstGeom>
          <a:noFill/>
        </p:spPr>
        <p:txBody>
          <a:bodyPr wrap="none" rtlCol="0">
            <a:spAutoFit/>
          </a:bodyPr>
          <a:lstStyle/>
          <a:p>
            <a:r>
              <a:rPr lang="en-US" dirty="0" smtClean="0"/>
              <a:t>Sen. Jonathan </a:t>
            </a:r>
            <a:r>
              <a:rPr lang="en-US" dirty="0" err="1" smtClean="0"/>
              <a:t>Dismang</a:t>
            </a:r>
            <a:endParaRPr lang="en-US" dirty="0"/>
          </a:p>
        </p:txBody>
      </p:sp>
    </p:spTree>
    <p:extLst>
      <p:ext uri="{BB962C8B-B14F-4D97-AF65-F5344CB8AC3E}">
        <p14:creationId xmlns:p14="http://schemas.microsoft.com/office/powerpoint/2010/main" val="33621382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Administrative Law?</a:t>
            </a:r>
            <a:endParaRPr lang="en-US" dirty="0"/>
          </a:p>
        </p:txBody>
      </p:sp>
      <p:sp>
        <p:nvSpPr>
          <p:cNvPr id="3" name="Content Placeholder 2"/>
          <p:cNvSpPr>
            <a:spLocks noGrp="1"/>
          </p:cNvSpPr>
          <p:nvPr>
            <p:ph idx="1"/>
          </p:nvPr>
        </p:nvSpPr>
        <p:spPr/>
        <p:txBody>
          <a:bodyPr/>
          <a:lstStyle/>
          <a:p>
            <a:r>
              <a:rPr lang="en-US" dirty="0" smtClean="0"/>
              <a:t>The law that governs public administration.</a:t>
            </a:r>
          </a:p>
          <a:p>
            <a:r>
              <a:rPr lang="en-US" dirty="0" smtClean="0"/>
              <a:t>The law that governs the government.</a:t>
            </a:r>
          </a:p>
          <a:p>
            <a:r>
              <a:rPr lang="en-US" dirty="0" smtClean="0"/>
              <a:t>The law that contradicts everything you learned in your high school civics class.</a:t>
            </a:r>
            <a:endParaRPr lang="en-US" dirty="0"/>
          </a:p>
        </p:txBody>
      </p:sp>
    </p:spTree>
    <p:extLst>
      <p:ext uri="{BB962C8B-B14F-4D97-AF65-F5344CB8AC3E}">
        <p14:creationId xmlns:p14="http://schemas.microsoft.com/office/powerpoint/2010/main" val="299483181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Ballot Issue 1</a:t>
            </a:r>
            <a:endParaRPr lang="en-US" dirty="0"/>
          </a:p>
        </p:txBody>
      </p:sp>
      <p:sp>
        <p:nvSpPr>
          <p:cNvPr id="3" name="Content Placeholder 2"/>
          <p:cNvSpPr>
            <a:spLocks noGrp="1"/>
          </p:cNvSpPr>
          <p:nvPr>
            <p:ph idx="1"/>
          </p:nvPr>
        </p:nvSpPr>
        <p:spPr>
          <a:xfrm>
            <a:off x="457199" y="1600200"/>
            <a:ext cx="5892575" cy="4525963"/>
          </a:xfrm>
        </p:spPr>
        <p:txBody>
          <a:bodyPr>
            <a:normAutofit fontScale="85000" lnSpcReduction="20000"/>
          </a:bodyPr>
          <a:lstStyle/>
          <a:p>
            <a:pPr marL="0" indent="0">
              <a:buNone/>
            </a:pPr>
            <a:r>
              <a:rPr lang="en-US" dirty="0" smtClean="0"/>
              <a:t>“Over </a:t>
            </a:r>
            <a:r>
              <a:rPr lang="en-US" dirty="0"/>
              <a:t>a number of years, the Legislature has chaffed at it's inability to keep contracts, </a:t>
            </a:r>
            <a:r>
              <a:rPr lang="en-US" dirty="0" smtClean="0"/>
              <a:t>rules </a:t>
            </a:r>
            <a:r>
              <a:rPr lang="en-US" dirty="0"/>
              <a:t>and regulations developed by state agencies from going into effect after a simple and almost perfunctory legislative review. SJR-7 would change that to provide legislative approval authority over such </a:t>
            </a:r>
            <a:r>
              <a:rPr lang="en-US" dirty="0" smtClean="0"/>
              <a:t>issues. I </a:t>
            </a:r>
            <a:r>
              <a:rPr lang="en-US" dirty="0"/>
              <a:t>think that is a good thing, for it provides a check and balance between the executive and legislative branches of </a:t>
            </a:r>
            <a:r>
              <a:rPr lang="en-US" dirty="0" smtClean="0"/>
              <a:t>government.”</a:t>
            </a:r>
            <a:endParaRPr lang="en-US" dirty="0"/>
          </a:p>
          <a:p>
            <a:endParaRPr lang="en-US" dirty="0"/>
          </a:p>
        </p:txBody>
      </p:sp>
      <p:pic>
        <p:nvPicPr>
          <p:cNvPr id="4" name="Picture 3"/>
          <p:cNvPicPr>
            <a:picLocks noChangeAspect="1"/>
          </p:cNvPicPr>
          <p:nvPr/>
        </p:nvPicPr>
        <p:blipFill>
          <a:blip r:embed="rId2"/>
          <a:stretch>
            <a:fillRect/>
          </a:stretch>
        </p:blipFill>
        <p:spPr>
          <a:xfrm>
            <a:off x="6464300" y="2032000"/>
            <a:ext cx="2222500" cy="2781300"/>
          </a:xfrm>
          <a:prstGeom prst="rect">
            <a:avLst/>
          </a:prstGeom>
        </p:spPr>
      </p:pic>
      <p:sp>
        <p:nvSpPr>
          <p:cNvPr id="5" name="TextBox 4"/>
          <p:cNvSpPr txBox="1"/>
          <p:nvPr/>
        </p:nvSpPr>
        <p:spPr>
          <a:xfrm>
            <a:off x="6493985" y="4830064"/>
            <a:ext cx="2044149" cy="369332"/>
          </a:xfrm>
          <a:prstGeom prst="rect">
            <a:avLst/>
          </a:prstGeom>
          <a:noFill/>
        </p:spPr>
        <p:txBody>
          <a:bodyPr wrap="none" rtlCol="0">
            <a:spAutoFit/>
          </a:bodyPr>
          <a:lstStyle/>
          <a:p>
            <a:r>
              <a:rPr lang="en-US" dirty="0" smtClean="0"/>
              <a:t>Sen. Uvalde Lindsey</a:t>
            </a:r>
            <a:endParaRPr lang="en-US" dirty="0"/>
          </a:p>
        </p:txBody>
      </p:sp>
    </p:spTree>
    <p:extLst>
      <p:ext uri="{BB962C8B-B14F-4D97-AF65-F5344CB8AC3E}">
        <p14:creationId xmlns:p14="http://schemas.microsoft.com/office/powerpoint/2010/main" val="10848310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Hypothetical</a:t>
            </a:r>
            <a:endParaRPr lang="en-US" dirty="0"/>
          </a:p>
        </p:txBody>
      </p:sp>
      <p:sp>
        <p:nvSpPr>
          <p:cNvPr id="3" name="Content Placeholder 2"/>
          <p:cNvSpPr>
            <a:spLocks noGrp="1"/>
          </p:cNvSpPr>
          <p:nvPr>
            <p:ph idx="1"/>
          </p:nvPr>
        </p:nvSpPr>
        <p:spPr/>
        <p:txBody>
          <a:bodyPr>
            <a:normAutofit lnSpcReduction="10000"/>
          </a:bodyPr>
          <a:lstStyle/>
          <a:p>
            <a:r>
              <a:rPr lang="en-US" dirty="0" smtClean="0"/>
              <a:t>The Arkansas Copper Wire Department is empowered to “regulate the sale of copper within the state of Arkansas and to adjudicate all disputes between the agency and affected citizens of the public.”</a:t>
            </a:r>
          </a:p>
          <a:p>
            <a:r>
              <a:rPr lang="en-US" dirty="0" smtClean="0"/>
              <a:t>The Department proposes a rule limiting the “sale, barter, trade, distribute, or exchange of copper wire made by Copper, Inc. to Arkansas citizens.”</a:t>
            </a:r>
          </a:p>
        </p:txBody>
      </p:sp>
    </p:spTree>
    <p:extLst>
      <p:ext uri="{BB962C8B-B14F-4D97-AF65-F5344CB8AC3E}">
        <p14:creationId xmlns:p14="http://schemas.microsoft.com/office/powerpoint/2010/main" val="5167567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Hypothetical</a:t>
            </a:r>
            <a:endParaRPr lang="en-US" dirty="0"/>
          </a:p>
        </p:txBody>
      </p:sp>
      <p:sp>
        <p:nvSpPr>
          <p:cNvPr id="3" name="Content Placeholder 2"/>
          <p:cNvSpPr>
            <a:spLocks noGrp="1"/>
          </p:cNvSpPr>
          <p:nvPr>
            <p:ph idx="1"/>
          </p:nvPr>
        </p:nvSpPr>
        <p:spPr/>
        <p:txBody>
          <a:bodyPr/>
          <a:lstStyle/>
          <a:p>
            <a:r>
              <a:rPr lang="en-US" dirty="0" smtClean="0"/>
              <a:t>Copper, Inc. believes this rule should be struck down. What are its options?</a:t>
            </a:r>
          </a:p>
          <a:p>
            <a:r>
              <a:rPr lang="en-US" dirty="0" smtClean="0"/>
              <a:t>What are Copper, Inc.’s best legal arguments that the rule should be struck down?</a:t>
            </a:r>
          </a:p>
          <a:p>
            <a:r>
              <a:rPr lang="en-US" dirty="0" smtClean="0"/>
              <a:t>What are the Department’s best arguments that the rule should be upheld?</a:t>
            </a:r>
            <a:endParaRPr lang="en-US" dirty="0"/>
          </a:p>
        </p:txBody>
      </p:sp>
    </p:spTree>
    <p:extLst>
      <p:ext uri="{BB962C8B-B14F-4D97-AF65-F5344CB8AC3E}">
        <p14:creationId xmlns:p14="http://schemas.microsoft.com/office/powerpoint/2010/main" val="39486210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Prominent State Agencies</a:t>
            </a:r>
            <a:endParaRPr lang="en-US" dirty="0"/>
          </a:p>
        </p:txBody>
      </p:sp>
      <p:sp>
        <p:nvSpPr>
          <p:cNvPr id="3" name="Content Placeholder 2"/>
          <p:cNvSpPr>
            <a:spLocks noGrp="1"/>
          </p:cNvSpPr>
          <p:nvPr>
            <p:ph idx="1"/>
          </p:nvPr>
        </p:nvSpPr>
        <p:spPr/>
        <p:txBody>
          <a:bodyPr/>
          <a:lstStyle/>
          <a:p>
            <a:r>
              <a:rPr lang="en-US" dirty="0" smtClean="0"/>
              <a:t>Department of Education</a:t>
            </a:r>
          </a:p>
          <a:p>
            <a:r>
              <a:rPr lang="en-US" dirty="0" smtClean="0"/>
              <a:t>Department of Environmental Quality</a:t>
            </a:r>
          </a:p>
          <a:p>
            <a:r>
              <a:rPr lang="en-US" dirty="0" smtClean="0"/>
              <a:t>Insurance Department</a:t>
            </a:r>
          </a:p>
          <a:p>
            <a:r>
              <a:rPr lang="en-US" dirty="0" smtClean="0"/>
              <a:t>Department of Finance and Administration</a:t>
            </a:r>
          </a:p>
          <a:p>
            <a:r>
              <a:rPr lang="en-US" dirty="0" smtClean="0"/>
              <a:t>Highway and Transportation Department</a:t>
            </a:r>
          </a:p>
          <a:p>
            <a:r>
              <a:rPr lang="en-US" dirty="0" smtClean="0"/>
              <a:t>Department of Human Services</a:t>
            </a:r>
          </a:p>
          <a:p>
            <a:r>
              <a:rPr lang="en-US" dirty="0" smtClean="0"/>
              <a:t>Game and Fish Commission</a:t>
            </a:r>
          </a:p>
        </p:txBody>
      </p:sp>
    </p:spTree>
    <p:extLst>
      <p:ext uri="{BB962C8B-B14F-4D97-AF65-F5344CB8AC3E}">
        <p14:creationId xmlns:p14="http://schemas.microsoft.com/office/powerpoint/2010/main" val="18690037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Arkansas Freedom of Information Act</a:t>
            </a:r>
            <a:endParaRPr lang="en-US" dirty="0"/>
          </a:p>
        </p:txBody>
      </p:sp>
      <p:sp>
        <p:nvSpPr>
          <p:cNvPr id="3" name="Content Placeholder 2"/>
          <p:cNvSpPr>
            <a:spLocks noGrp="1"/>
          </p:cNvSpPr>
          <p:nvPr>
            <p:ph idx="1"/>
          </p:nvPr>
        </p:nvSpPr>
        <p:spPr/>
        <p:txBody>
          <a:bodyPr/>
          <a:lstStyle/>
          <a:p>
            <a:r>
              <a:rPr lang="en-US" dirty="0" smtClean="0"/>
              <a:t>Not really freedom of information.</a:t>
            </a:r>
          </a:p>
          <a:p>
            <a:r>
              <a:rPr lang="en-US" dirty="0" smtClean="0"/>
              <a:t>Freedom of access to</a:t>
            </a:r>
          </a:p>
          <a:p>
            <a:pPr lvl="1"/>
            <a:r>
              <a:rPr lang="en-US" dirty="0" smtClean="0"/>
              <a:t>Public records</a:t>
            </a:r>
          </a:p>
          <a:p>
            <a:pPr lvl="1"/>
            <a:r>
              <a:rPr lang="en-US" dirty="0" smtClean="0"/>
              <a:t>Public meetings</a:t>
            </a:r>
          </a:p>
          <a:p>
            <a:r>
              <a:rPr lang="en-US" dirty="0" smtClean="0"/>
              <a:t>Arkansas has one of the most liberal FOIAs in the country. </a:t>
            </a:r>
            <a:endParaRPr lang="en-US" dirty="0"/>
          </a:p>
        </p:txBody>
      </p:sp>
    </p:spTree>
    <p:extLst>
      <p:ext uri="{BB962C8B-B14F-4D97-AF65-F5344CB8AC3E}">
        <p14:creationId xmlns:p14="http://schemas.microsoft.com/office/powerpoint/2010/main" val="1852227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FOIA – Public Records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“Except as otherwise specifically provided . . . </a:t>
            </a:r>
            <a:r>
              <a:rPr lang="en-US" b="1" dirty="0"/>
              <a:t>a</a:t>
            </a:r>
            <a:r>
              <a:rPr lang="en-US" b="1" dirty="0" smtClean="0"/>
              <a:t>ll public records </a:t>
            </a:r>
            <a:r>
              <a:rPr lang="en-US" dirty="0" smtClean="0"/>
              <a:t>shall be open to inspection and copying by any citizen of the State of Arkansas . . .” Ark. Code Ann. § 25-19-105(a)</a:t>
            </a:r>
          </a:p>
          <a:p>
            <a:r>
              <a:rPr lang="en-US" dirty="0" smtClean="0"/>
              <a:t>“The </a:t>
            </a:r>
            <a:r>
              <a:rPr lang="en-US" dirty="0"/>
              <a:t>Freedom of Information Act should be broadly construed in favor of disclosure, and exceptions construed narrowly in order to counterbalance the self-protective instincts of the governmental bureaucracy</a:t>
            </a:r>
            <a:r>
              <a:rPr lang="en-US" dirty="0" smtClean="0"/>
              <a:t>.” </a:t>
            </a:r>
            <a:r>
              <a:rPr lang="en-US" i="1" dirty="0" smtClean="0"/>
              <a:t>McCambridge v. City of Little Rock</a:t>
            </a:r>
            <a:r>
              <a:rPr lang="en-US" dirty="0" smtClean="0"/>
              <a:t>, 298 Ark. 219 (1992).</a:t>
            </a:r>
            <a:endParaRPr lang="en-US" dirty="0"/>
          </a:p>
        </p:txBody>
      </p:sp>
    </p:spTree>
    <p:extLst>
      <p:ext uri="{BB962C8B-B14F-4D97-AF65-F5344CB8AC3E}">
        <p14:creationId xmlns:p14="http://schemas.microsoft.com/office/powerpoint/2010/main" val="4121539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FOIA – Public Records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a:t>"Public records" means writings, recorded sounds, films, tapes, electronic or computer-based information, or data compilations in </a:t>
            </a:r>
            <a:r>
              <a:rPr lang="en-US" b="1" dirty="0"/>
              <a:t>any medium </a:t>
            </a:r>
            <a:r>
              <a:rPr lang="en-US" dirty="0"/>
              <a:t>required by law to be kept or otherwise kept and that constitute a record of the performance or lack of performance of official functions that are or should be carried out by a public official or employee, a governmental agency, or any other agency or improvement district that is </a:t>
            </a:r>
            <a:r>
              <a:rPr lang="en-US" b="1" dirty="0"/>
              <a:t>wholly or partially supported by public funds or expending public funds</a:t>
            </a:r>
            <a:r>
              <a:rPr lang="en-US" dirty="0"/>
              <a:t>. All records maintained in public offices or by public employees within the scope of their employment shall be presumed to be public records</a:t>
            </a:r>
            <a:r>
              <a:rPr lang="en-US" dirty="0" smtClean="0"/>
              <a:t>. Ark. Code Ann. § </a:t>
            </a:r>
            <a:r>
              <a:rPr lang="en-US" dirty="0"/>
              <a:t>25-19-</a:t>
            </a:r>
            <a:r>
              <a:rPr lang="en-US" dirty="0" smtClean="0"/>
              <a:t>103(5)(A).</a:t>
            </a:r>
            <a:endParaRPr lang="en-US" dirty="0"/>
          </a:p>
        </p:txBody>
      </p:sp>
    </p:spTree>
    <p:extLst>
      <p:ext uri="{BB962C8B-B14F-4D97-AF65-F5344CB8AC3E}">
        <p14:creationId xmlns:p14="http://schemas.microsoft.com/office/powerpoint/2010/main" val="19768819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FOIA – Public Meetings</a:t>
            </a:r>
            <a:endParaRPr lang="en-US" dirty="0"/>
          </a:p>
        </p:txBody>
      </p:sp>
      <p:sp>
        <p:nvSpPr>
          <p:cNvPr id="3" name="Content Placeholder 2"/>
          <p:cNvSpPr>
            <a:spLocks noGrp="1"/>
          </p:cNvSpPr>
          <p:nvPr>
            <p:ph idx="1"/>
          </p:nvPr>
        </p:nvSpPr>
        <p:spPr/>
        <p:txBody>
          <a:bodyPr/>
          <a:lstStyle/>
          <a:p>
            <a:pPr marL="0" indent="0">
              <a:buNone/>
            </a:pPr>
            <a:r>
              <a:rPr lang="en-US" dirty="0" smtClean="0"/>
              <a:t>“Except </a:t>
            </a:r>
            <a:r>
              <a:rPr lang="en-US" dirty="0"/>
              <a:t>as otherwise specifically provided by law, all meetings, </a:t>
            </a:r>
            <a:r>
              <a:rPr lang="en-US" b="1" dirty="0"/>
              <a:t>formal or informal</a:t>
            </a:r>
            <a:r>
              <a:rPr lang="en-US" dirty="0"/>
              <a:t>, special or regular, of the governing bodies of all municipalities, counties, townships, and school districts and all boards, bureaus, commissions, </a:t>
            </a:r>
            <a:r>
              <a:rPr lang="en-US" b="1" dirty="0"/>
              <a:t>or organizations </a:t>
            </a:r>
            <a:r>
              <a:rPr lang="en-US" dirty="0"/>
              <a:t>of the State of Arkansas, except grand juries, </a:t>
            </a:r>
            <a:r>
              <a:rPr lang="en-US" b="1" dirty="0"/>
              <a:t>supported wholly or in part by public funds or expending public funds</a:t>
            </a:r>
            <a:r>
              <a:rPr lang="en-US" dirty="0"/>
              <a:t>, shall be public meetings</a:t>
            </a:r>
            <a:r>
              <a:rPr lang="en-US" dirty="0" smtClean="0"/>
              <a:t>.” Ark. Code Ann. 25-19-106(a).</a:t>
            </a:r>
            <a:endParaRPr lang="en-US" dirty="0"/>
          </a:p>
        </p:txBody>
      </p:sp>
    </p:spTree>
    <p:extLst>
      <p:ext uri="{BB962C8B-B14F-4D97-AF65-F5344CB8AC3E}">
        <p14:creationId xmlns:p14="http://schemas.microsoft.com/office/powerpoint/2010/main" val="36953756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FOIA – Public Meetings</a:t>
            </a:r>
            <a:endParaRPr lang="en-US" dirty="0"/>
          </a:p>
        </p:txBody>
      </p:sp>
      <p:sp>
        <p:nvSpPr>
          <p:cNvPr id="3" name="Content Placeholder 2"/>
          <p:cNvSpPr>
            <a:spLocks noGrp="1"/>
          </p:cNvSpPr>
          <p:nvPr>
            <p:ph idx="1"/>
          </p:nvPr>
        </p:nvSpPr>
        <p:spPr/>
        <p:txBody>
          <a:bodyPr/>
          <a:lstStyle/>
          <a:p>
            <a:pPr marL="0" indent="0">
              <a:buNone/>
            </a:pPr>
            <a:r>
              <a:rPr lang="en-US" dirty="0"/>
              <a:t>"Public meetings" means the meetings of any bureau, commission, or agency of the state or any political subdivision of the state, including municipalities and counties, boards of education, and all other boards, bureaus, commissions, </a:t>
            </a:r>
            <a:r>
              <a:rPr lang="en-US" b="1" dirty="0"/>
              <a:t>or organizations </a:t>
            </a:r>
            <a:r>
              <a:rPr lang="en-US" dirty="0"/>
              <a:t>in the State of Arkansas, except grand juries, </a:t>
            </a:r>
            <a:r>
              <a:rPr lang="en-US" b="1" dirty="0"/>
              <a:t>supported wholly or in part by public funds or expending public </a:t>
            </a:r>
            <a:r>
              <a:rPr lang="en-US" b="1" dirty="0" smtClean="0"/>
              <a:t>funds</a:t>
            </a:r>
            <a:r>
              <a:rPr lang="en-US" dirty="0" smtClean="0"/>
              <a:t>. Ark. Code Ann. § 25-19-103(4).</a:t>
            </a:r>
            <a:endParaRPr lang="en-US" dirty="0"/>
          </a:p>
        </p:txBody>
      </p:sp>
    </p:spTree>
    <p:extLst>
      <p:ext uri="{BB962C8B-B14F-4D97-AF65-F5344CB8AC3E}">
        <p14:creationId xmlns:p14="http://schemas.microsoft.com/office/powerpoint/2010/main" val="40722996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 Funds”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solidFill>
                  <a:srgbClr val="000000"/>
                </a:solidFill>
              </a:rPr>
              <a:t>“</a:t>
            </a:r>
            <a:r>
              <a:rPr lang="en-US" dirty="0"/>
              <a:t>Here it is true </a:t>
            </a:r>
            <a:r>
              <a:rPr lang="en-US" dirty="0" smtClean="0"/>
              <a:t>that </a:t>
            </a:r>
            <a:r>
              <a:rPr lang="en-US" dirty="0"/>
              <a:t>the NCA is a private, nonprofit organization</a:t>
            </a:r>
            <a:r>
              <a:rPr lang="en-US" dirty="0" smtClean="0"/>
              <a:t>. . . . </a:t>
            </a:r>
            <a:r>
              <a:rPr lang="en-US" dirty="0" smtClean="0">
                <a:solidFill>
                  <a:srgbClr val="000000"/>
                </a:solidFill>
              </a:rPr>
              <a:t>The </a:t>
            </a:r>
            <a:r>
              <a:rPr lang="en-US" dirty="0">
                <a:solidFill>
                  <a:srgbClr val="000000"/>
                </a:solidFill>
              </a:rPr>
              <a:t>State Committee is composed of public servants with its official </a:t>
            </a:r>
            <a:r>
              <a:rPr lang="en-US" dirty="0" err="1">
                <a:solidFill>
                  <a:srgbClr val="000000"/>
                </a:solidFill>
              </a:rPr>
              <a:t>situs</a:t>
            </a:r>
            <a:r>
              <a:rPr lang="en-US" dirty="0">
                <a:solidFill>
                  <a:srgbClr val="000000"/>
                </a:solidFill>
              </a:rPr>
              <a:t> and operation in a public owned institution. The NCA and its Arkansas State Committee are supported wholly or in </a:t>
            </a:r>
            <a:r>
              <a:rPr lang="en-US" dirty="0" smtClean="0">
                <a:solidFill>
                  <a:srgbClr val="000000"/>
                </a:solidFill>
              </a:rPr>
              <a:t>part</a:t>
            </a:r>
            <a:r>
              <a:rPr lang="en-US" dirty="0">
                <a:solidFill>
                  <a:srgbClr val="000000"/>
                </a:solidFill>
              </a:rPr>
              <a:t> </a:t>
            </a:r>
            <a:r>
              <a:rPr lang="en-US" dirty="0" smtClean="0">
                <a:solidFill>
                  <a:srgbClr val="000000"/>
                </a:solidFill>
              </a:rPr>
              <a:t>by </a:t>
            </a:r>
            <a:r>
              <a:rPr lang="en-US" dirty="0">
                <a:solidFill>
                  <a:srgbClr val="000000"/>
                </a:solidFill>
              </a:rPr>
              <a:t>public funds. In the circumstances, we are of the view, as indicated, that the Freedom of Information Act is applicable. If the legislature had intended otherwise, it could have easily made an exception</a:t>
            </a:r>
            <a:r>
              <a:rPr lang="en-US" dirty="0" smtClean="0">
                <a:solidFill>
                  <a:srgbClr val="000000"/>
                </a:solidFill>
              </a:rPr>
              <a:t>.” </a:t>
            </a:r>
            <a:r>
              <a:rPr lang="en-US" i="1" dirty="0" smtClean="0">
                <a:solidFill>
                  <a:srgbClr val="000000"/>
                </a:solidFill>
              </a:rPr>
              <a:t>North Cent. </a:t>
            </a:r>
            <a:r>
              <a:rPr lang="en-US" i="1" dirty="0" err="1" smtClean="0">
                <a:solidFill>
                  <a:srgbClr val="000000"/>
                </a:solidFill>
              </a:rPr>
              <a:t>Ass’n</a:t>
            </a:r>
            <a:r>
              <a:rPr lang="en-US" i="1" dirty="0" smtClean="0">
                <a:solidFill>
                  <a:srgbClr val="000000"/>
                </a:solidFill>
              </a:rPr>
              <a:t> of Colleges &amp; Schools v. </a:t>
            </a:r>
            <a:r>
              <a:rPr lang="en-US" i="1" dirty="0" err="1" smtClean="0">
                <a:solidFill>
                  <a:srgbClr val="000000"/>
                </a:solidFill>
              </a:rPr>
              <a:t>Troutt</a:t>
            </a:r>
            <a:r>
              <a:rPr lang="en-US" i="1" dirty="0" smtClean="0">
                <a:solidFill>
                  <a:srgbClr val="000000"/>
                </a:solidFill>
              </a:rPr>
              <a:t> Bros.</a:t>
            </a:r>
            <a:r>
              <a:rPr lang="en-US" dirty="0" smtClean="0">
                <a:solidFill>
                  <a:srgbClr val="000000"/>
                </a:solidFill>
              </a:rPr>
              <a:t>, 261 Ark. 378 (1977).</a:t>
            </a:r>
            <a:endParaRPr lang="en-US" dirty="0">
              <a:solidFill>
                <a:srgbClr val="000000"/>
              </a:solidFill>
            </a:endParaRPr>
          </a:p>
        </p:txBody>
      </p:sp>
    </p:spTree>
    <p:extLst>
      <p:ext uri="{BB962C8B-B14F-4D97-AF65-F5344CB8AC3E}">
        <p14:creationId xmlns:p14="http://schemas.microsoft.com/office/powerpoint/2010/main" val="6253837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Enabling Statutes</a:t>
            </a:r>
          </a:p>
          <a:p>
            <a:r>
              <a:rPr lang="en-US" dirty="0" smtClean="0"/>
              <a:t>Arkansas Administrative Procedures Act</a:t>
            </a:r>
          </a:p>
          <a:p>
            <a:pPr lvl="1"/>
            <a:r>
              <a:rPr lang="en-US" dirty="0" smtClean="0"/>
              <a:t>Promulgation</a:t>
            </a:r>
          </a:p>
          <a:p>
            <a:pPr lvl="1"/>
            <a:r>
              <a:rPr lang="en-US" dirty="0" smtClean="0"/>
              <a:t>Adjudication</a:t>
            </a:r>
          </a:p>
          <a:p>
            <a:r>
              <a:rPr lang="en-US" dirty="0" smtClean="0"/>
              <a:t>Arkansas Freedom of Information Act</a:t>
            </a:r>
          </a:p>
          <a:p>
            <a:endParaRPr lang="en-US" dirty="0"/>
          </a:p>
        </p:txBody>
      </p:sp>
    </p:spTree>
    <p:extLst>
      <p:ext uri="{BB962C8B-B14F-4D97-AF65-F5344CB8AC3E}">
        <p14:creationId xmlns:p14="http://schemas.microsoft.com/office/powerpoint/2010/main" val="2529291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Delegation</a:t>
            </a:r>
            <a:endParaRPr lang="en-US" dirty="0"/>
          </a:p>
        </p:txBody>
      </p:sp>
      <p:sp>
        <p:nvSpPr>
          <p:cNvPr id="3" name="Content Placeholder 2"/>
          <p:cNvSpPr>
            <a:spLocks noGrp="1"/>
          </p:cNvSpPr>
          <p:nvPr>
            <p:ph idx="1"/>
          </p:nvPr>
        </p:nvSpPr>
        <p:spPr/>
        <p:txBody>
          <a:bodyPr/>
          <a:lstStyle/>
          <a:p>
            <a:r>
              <a:rPr lang="en-US" dirty="0" smtClean="0"/>
              <a:t>Through </a:t>
            </a:r>
            <a:r>
              <a:rPr lang="en-US" i="1" dirty="0" smtClean="0"/>
              <a:t>delegation </a:t>
            </a:r>
            <a:r>
              <a:rPr lang="en-US" dirty="0" smtClean="0"/>
              <a:t>legislative bodies give executive agencies the power to:</a:t>
            </a:r>
          </a:p>
          <a:p>
            <a:pPr lvl="1"/>
            <a:r>
              <a:rPr lang="en-US" dirty="0" smtClean="0"/>
              <a:t>Make law (promulgation)</a:t>
            </a:r>
          </a:p>
          <a:p>
            <a:pPr lvl="1"/>
            <a:r>
              <a:rPr lang="en-US" dirty="0" smtClean="0"/>
              <a:t>Resolve disputes (adjudication)</a:t>
            </a:r>
          </a:p>
          <a:p>
            <a:r>
              <a:rPr lang="en-US" dirty="0" smtClean="0"/>
              <a:t>The legislative branch delegates power through </a:t>
            </a:r>
            <a:r>
              <a:rPr lang="en-US" i="1" dirty="0" smtClean="0"/>
              <a:t>enabling legislation</a:t>
            </a:r>
            <a:r>
              <a:rPr lang="en-US" dirty="0" smtClean="0"/>
              <a:t>.</a:t>
            </a:r>
          </a:p>
        </p:txBody>
      </p:sp>
    </p:spTree>
    <p:extLst>
      <p:ext uri="{BB962C8B-B14F-4D97-AF65-F5344CB8AC3E}">
        <p14:creationId xmlns:p14="http://schemas.microsoft.com/office/powerpoint/2010/main" val="2568390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Enabling Legislation</a:t>
            </a:r>
            <a:endParaRPr lang="en-US" dirty="0"/>
          </a:p>
        </p:txBody>
      </p:sp>
      <p:sp>
        <p:nvSpPr>
          <p:cNvPr id="3" name="Content Placeholder 2"/>
          <p:cNvSpPr>
            <a:spLocks noGrp="1"/>
          </p:cNvSpPr>
          <p:nvPr>
            <p:ph idx="1"/>
          </p:nvPr>
        </p:nvSpPr>
        <p:spPr/>
        <p:txBody>
          <a:bodyPr/>
          <a:lstStyle/>
          <a:p>
            <a:r>
              <a:rPr lang="en-US" dirty="0" smtClean="0"/>
              <a:t>Enabling legislation is what gives executive agencies power to do stuff.</a:t>
            </a:r>
          </a:p>
          <a:p>
            <a:pPr lvl="1"/>
            <a:r>
              <a:rPr lang="en-US" dirty="0" smtClean="0"/>
              <a:t>Executing and enforcing laws</a:t>
            </a:r>
          </a:p>
          <a:p>
            <a:pPr lvl="1"/>
            <a:r>
              <a:rPr lang="en-US" dirty="0" smtClean="0"/>
              <a:t>Promulgation</a:t>
            </a:r>
          </a:p>
          <a:p>
            <a:pPr lvl="1"/>
            <a:r>
              <a:rPr lang="en-US" dirty="0" smtClean="0"/>
              <a:t>Adjudication</a:t>
            </a:r>
          </a:p>
          <a:p>
            <a:r>
              <a:rPr lang="en-US" dirty="0" smtClean="0"/>
              <a:t>Some are broad; others are narrow</a:t>
            </a:r>
            <a:endParaRPr lang="en-US" dirty="0"/>
          </a:p>
        </p:txBody>
      </p:sp>
    </p:spTree>
    <p:extLst>
      <p:ext uri="{BB962C8B-B14F-4D97-AF65-F5344CB8AC3E}">
        <p14:creationId xmlns:p14="http://schemas.microsoft.com/office/powerpoint/2010/main" val="886590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Arkansas Board of Health</a:t>
            </a:r>
            <a:endParaRPr lang="en-US" dirty="0"/>
          </a:p>
        </p:txBody>
      </p:sp>
      <p:sp>
        <p:nvSpPr>
          <p:cNvPr id="3" name="Content Placeholder 2"/>
          <p:cNvSpPr>
            <a:spLocks noGrp="1"/>
          </p:cNvSpPr>
          <p:nvPr>
            <p:ph idx="1"/>
          </p:nvPr>
        </p:nvSpPr>
        <p:spPr/>
        <p:txBody>
          <a:bodyPr>
            <a:noAutofit/>
          </a:bodyPr>
          <a:lstStyle/>
          <a:p>
            <a:pPr marL="0" indent="0">
              <a:buNone/>
            </a:pPr>
            <a:r>
              <a:rPr lang="en-US" sz="2000" b="1" dirty="0"/>
              <a:t>20-7-109.  Authority to regulate public health </a:t>
            </a:r>
            <a:r>
              <a:rPr lang="en-US" sz="2000" b="1" dirty="0" smtClean="0"/>
              <a:t>– </a:t>
            </a:r>
            <a:r>
              <a:rPr lang="en-US" sz="2000" b="1" dirty="0"/>
              <a:t>Exceptions</a:t>
            </a:r>
            <a:r>
              <a:rPr lang="en-US" sz="2000" b="1" dirty="0" smtClean="0"/>
              <a:t>.</a:t>
            </a:r>
            <a:endParaRPr lang="en-US" sz="2000" dirty="0"/>
          </a:p>
          <a:p>
            <a:pPr marL="0" indent="0">
              <a:buNone/>
            </a:pPr>
            <a:r>
              <a:rPr lang="en-US" sz="2000" dirty="0"/>
              <a:t>  </a:t>
            </a:r>
            <a:r>
              <a:rPr lang="en-US" sz="2000" b="1" dirty="0"/>
              <a:t>(a)</a:t>
            </a:r>
            <a:r>
              <a:rPr lang="en-US" sz="2000" dirty="0"/>
              <a:t>  </a:t>
            </a:r>
            <a:r>
              <a:rPr lang="en-US" sz="2000" b="1" dirty="0"/>
              <a:t>(1)</a:t>
            </a:r>
            <a:r>
              <a:rPr lang="en-US" sz="2000" dirty="0"/>
              <a:t> Power is conferred on the State Board of Health to make all necessary and reasonable rules and regulations of a general nature for</a:t>
            </a:r>
            <a:r>
              <a:rPr lang="en-US" sz="2000" dirty="0" smtClean="0"/>
              <a:t>:</a:t>
            </a:r>
            <a:endParaRPr lang="en-US" sz="2000" dirty="0"/>
          </a:p>
          <a:p>
            <a:pPr marL="0" indent="0">
              <a:buNone/>
            </a:pPr>
            <a:r>
              <a:rPr lang="en-US" sz="2000" dirty="0"/>
              <a:t>      </a:t>
            </a:r>
            <a:r>
              <a:rPr lang="en-US" sz="2000" b="1" dirty="0"/>
              <a:t>(A)</a:t>
            </a:r>
            <a:r>
              <a:rPr lang="en-US" sz="2000" dirty="0"/>
              <a:t> The protection of the public health and safety</a:t>
            </a:r>
            <a:r>
              <a:rPr lang="en-US" sz="2000" dirty="0" smtClean="0"/>
              <a:t>;</a:t>
            </a:r>
            <a:endParaRPr lang="en-US" sz="2000" dirty="0"/>
          </a:p>
          <a:p>
            <a:pPr marL="0" indent="0">
              <a:buNone/>
            </a:pPr>
            <a:r>
              <a:rPr lang="en-US" sz="2000" dirty="0"/>
              <a:t>      </a:t>
            </a:r>
            <a:r>
              <a:rPr lang="en-US" sz="2000" b="1" dirty="0"/>
              <a:t>(B)</a:t>
            </a:r>
            <a:r>
              <a:rPr lang="en-US" sz="2000" dirty="0"/>
              <a:t> The general amelioration of the sanitary and hygienic conditions within the state</a:t>
            </a:r>
            <a:r>
              <a:rPr lang="en-US" sz="2000" dirty="0" smtClean="0"/>
              <a:t>;</a:t>
            </a:r>
            <a:endParaRPr lang="en-US" sz="2000" dirty="0"/>
          </a:p>
          <a:p>
            <a:pPr marL="0" indent="0">
              <a:buNone/>
            </a:pPr>
            <a:r>
              <a:rPr lang="en-US" sz="2000" dirty="0"/>
              <a:t>      </a:t>
            </a:r>
            <a:r>
              <a:rPr lang="en-US" sz="2000" b="1" dirty="0"/>
              <a:t>(C)</a:t>
            </a:r>
            <a:r>
              <a:rPr lang="en-US" sz="2000" dirty="0"/>
              <a:t> The suppression and prevention of infectious, contagious, and communicable diseases</a:t>
            </a:r>
            <a:r>
              <a:rPr lang="en-US" sz="2000" dirty="0" smtClean="0"/>
              <a:t>;</a:t>
            </a:r>
            <a:endParaRPr lang="en-US" sz="2000" dirty="0"/>
          </a:p>
          <a:p>
            <a:pPr marL="0" indent="0">
              <a:buNone/>
            </a:pPr>
            <a:r>
              <a:rPr lang="en-US" sz="2000" dirty="0"/>
              <a:t>      </a:t>
            </a:r>
            <a:r>
              <a:rPr lang="en-US" sz="2000" b="1" dirty="0"/>
              <a:t>(D)</a:t>
            </a:r>
            <a:r>
              <a:rPr lang="en-US" sz="2000" dirty="0"/>
              <a:t> The proper enforcement of quarantine, isolation, and control of such diseases; </a:t>
            </a:r>
            <a:r>
              <a:rPr lang="en-US" sz="2000" dirty="0" smtClean="0"/>
              <a:t>and</a:t>
            </a:r>
            <a:endParaRPr lang="en-US" sz="2000" dirty="0"/>
          </a:p>
          <a:p>
            <a:pPr marL="0" indent="0">
              <a:buNone/>
            </a:pPr>
            <a:r>
              <a:rPr lang="en-US" sz="2000" dirty="0"/>
              <a:t>      </a:t>
            </a:r>
            <a:r>
              <a:rPr lang="en-US" sz="2000" b="1" dirty="0"/>
              <a:t>(E)</a:t>
            </a:r>
            <a:r>
              <a:rPr lang="en-US" sz="2000" dirty="0"/>
              <a:t> The proper control of chemical exposures that may result in adverse health effects to the public.</a:t>
            </a:r>
          </a:p>
        </p:txBody>
      </p:sp>
    </p:spTree>
    <p:extLst>
      <p:ext uri="{BB962C8B-B14F-4D97-AF65-F5344CB8AC3E}">
        <p14:creationId xmlns:p14="http://schemas.microsoft.com/office/powerpoint/2010/main" val="9345655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Arkansas Young and Beginning Farmer Advisory Board</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b="1" dirty="0"/>
              <a:t>2-1-204.  Powers and duties</a:t>
            </a:r>
            <a:r>
              <a:rPr lang="en-US" b="1" dirty="0" smtClean="0"/>
              <a:t>.</a:t>
            </a:r>
            <a:endParaRPr lang="en-US" dirty="0"/>
          </a:p>
          <a:p>
            <a:pPr marL="0" indent="0">
              <a:buNone/>
            </a:pPr>
            <a:r>
              <a:rPr lang="en-US" dirty="0"/>
              <a:t>  The Arkansas Young and Beginning Farmer Advisory Board shall</a:t>
            </a:r>
            <a:r>
              <a:rPr lang="en-US" dirty="0" smtClean="0"/>
              <a:t>:</a:t>
            </a:r>
            <a:endParaRPr lang="en-US" dirty="0"/>
          </a:p>
          <a:p>
            <a:pPr marL="0" indent="0">
              <a:buNone/>
            </a:pPr>
            <a:r>
              <a:rPr lang="en-US" dirty="0"/>
              <a:t>   </a:t>
            </a:r>
            <a:r>
              <a:rPr lang="en-US" b="1" dirty="0"/>
              <a:t>(1)</a:t>
            </a:r>
            <a:r>
              <a:rPr lang="en-US" dirty="0"/>
              <a:t> Communicate to the general public and the federal government the importance of young and beginning farmers to agriculture in the State of Arkansas</a:t>
            </a:r>
            <a:r>
              <a:rPr lang="en-US" dirty="0" smtClean="0"/>
              <a:t>;</a:t>
            </a:r>
            <a:endParaRPr lang="en-US" dirty="0"/>
          </a:p>
          <a:p>
            <a:pPr marL="0" indent="0">
              <a:buNone/>
            </a:pPr>
            <a:r>
              <a:rPr lang="en-US" dirty="0"/>
              <a:t>   </a:t>
            </a:r>
            <a:r>
              <a:rPr lang="en-US" b="1" dirty="0"/>
              <a:t>(2)</a:t>
            </a:r>
            <a:r>
              <a:rPr lang="en-US" dirty="0"/>
              <a:t> Address issues relating to the needs of young and beginning farmers in Arkansas</a:t>
            </a:r>
            <a:r>
              <a:rPr lang="en-US" dirty="0" smtClean="0"/>
              <a:t>;</a:t>
            </a:r>
            <a:endParaRPr lang="en-US" dirty="0"/>
          </a:p>
          <a:p>
            <a:pPr marL="0" indent="0">
              <a:buNone/>
            </a:pPr>
            <a:r>
              <a:rPr lang="en-US" dirty="0"/>
              <a:t>   </a:t>
            </a:r>
            <a:r>
              <a:rPr lang="en-US" b="1" dirty="0"/>
              <a:t>(3)</a:t>
            </a:r>
            <a:r>
              <a:rPr lang="en-US" dirty="0"/>
              <a:t> Establish committees to develop projects relating to aspects of life for young and beginning farmers in Arkansas</a:t>
            </a:r>
            <a:r>
              <a:rPr lang="en-US" dirty="0" smtClean="0"/>
              <a:t>;</a:t>
            </a:r>
            <a:endParaRPr lang="en-US" dirty="0"/>
          </a:p>
          <a:p>
            <a:pPr marL="0" indent="0">
              <a:buNone/>
            </a:pPr>
            <a:r>
              <a:rPr lang="en-US" dirty="0"/>
              <a:t>   </a:t>
            </a:r>
            <a:r>
              <a:rPr lang="en-US" b="1" dirty="0"/>
              <a:t>(4)</a:t>
            </a:r>
            <a:r>
              <a:rPr lang="en-US" dirty="0"/>
              <a:t>  </a:t>
            </a:r>
            <a:r>
              <a:rPr lang="en-US" b="1" dirty="0"/>
              <a:t>(A)</a:t>
            </a:r>
            <a:r>
              <a:rPr lang="en-US" dirty="0"/>
              <a:t> Hold meetings of the board at least two (2) times a year</a:t>
            </a:r>
            <a:r>
              <a:rPr lang="en-US" dirty="0" smtClean="0"/>
              <a:t>.</a:t>
            </a:r>
            <a:endParaRPr lang="en-US" dirty="0"/>
          </a:p>
          <a:p>
            <a:pPr marL="0" indent="0">
              <a:buNone/>
            </a:pPr>
            <a:r>
              <a:rPr lang="en-US" dirty="0"/>
              <a:t>      </a:t>
            </a:r>
            <a:r>
              <a:rPr lang="en-US" b="1" dirty="0"/>
              <a:t>(B)</a:t>
            </a:r>
            <a:r>
              <a:rPr lang="en-US" dirty="0"/>
              <a:t> Special meetings may be held at the call of the chair</a:t>
            </a:r>
            <a:r>
              <a:rPr lang="en-US" dirty="0" smtClean="0"/>
              <a:t>;</a:t>
            </a:r>
            <a:endParaRPr lang="en-US" dirty="0"/>
          </a:p>
          <a:p>
            <a:pPr marL="0" indent="0">
              <a:buNone/>
            </a:pPr>
            <a:r>
              <a:rPr lang="en-US" dirty="0"/>
              <a:t>   </a:t>
            </a:r>
            <a:r>
              <a:rPr lang="en-US" b="1" dirty="0"/>
              <a:t>(5)</a:t>
            </a:r>
            <a:r>
              <a:rPr lang="en-US" dirty="0"/>
              <a:t> Promulgate a mission statement and the administrative procedures necessary to implement this subchapter; </a:t>
            </a:r>
            <a:r>
              <a:rPr lang="en-US" dirty="0" smtClean="0"/>
              <a:t>and</a:t>
            </a:r>
            <a:endParaRPr lang="en-US" dirty="0"/>
          </a:p>
          <a:p>
            <a:pPr marL="0" indent="0">
              <a:buNone/>
            </a:pPr>
            <a:r>
              <a:rPr lang="en-US" dirty="0"/>
              <a:t>   </a:t>
            </a:r>
            <a:r>
              <a:rPr lang="en-US" b="1" dirty="0"/>
              <a:t>(6)</a:t>
            </a:r>
            <a:r>
              <a:rPr lang="en-US" dirty="0"/>
              <a:t> Apply for, receive, and use gifts, grants, and donations from private or public sources.</a:t>
            </a:r>
          </a:p>
        </p:txBody>
      </p:sp>
    </p:spTree>
    <p:extLst>
      <p:ext uri="{BB962C8B-B14F-4D97-AF65-F5344CB8AC3E}">
        <p14:creationId xmlns:p14="http://schemas.microsoft.com/office/powerpoint/2010/main" val="39453473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Chevron v. Natural Resources Defense Council, Inc. (1984)</a:t>
            </a:r>
            <a:endParaRPr lang="en-US" dirty="0"/>
          </a:p>
        </p:txBody>
      </p:sp>
      <p:sp>
        <p:nvSpPr>
          <p:cNvPr id="3" name="Content Placeholder 2"/>
          <p:cNvSpPr>
            <a:spLocks noGrp="1"/>
          </p:cNvSpPr>
          <p:nvPr>
            <p:ph idx="1"/>
          </p:nvPr>
        </p:nvSpPr>
        <p:spPr/>
        <p:txBody>
          <a:bodyPr>
            <a:normAutofit/>
          </a:bodyPr>
          <a:lstStyle/>
          <a:p>
            <a:r>
              <a:rPr lang="en-US" dirty="0" smtClean="0"/>
              <a:t>What happens when the enabling legislation is open to multiple interpretations?</a:t>
            </a:r>
          </a:p>
          <a:p>
            <a:r>
              <a:rPr lang="en-US" dirty="0" smtClean="0"/>
              <a:t>“If </a:t>
            </a:r>
            <a:r>
              <a:rPr lang="en-US" dirty="0"/>
              <a:t>the </a:t>
            </a:r>
            <a:r>
              <a:rPr lang="en-US" dirty="0" smtClean="0"/>
              <a:t>[enabling statute] is </a:t>
            </a:r>
            <a:r>
              <a:rPr lang="en-US" dirty="0"/>
              <a:t>silent or ambiguous with respect to the specific question, the issue for the court is whether the agency's answer is based on a permissible construction of the statute." </a:t>
            </a:r>
            <a:endParaRPr lang="en-US" dirty="0" smtClean="0"/>
          </a:p>
          <a:p>
            <a:r>
              <a:rPr lang="en-US" dirty="0" smtClean="0"/>
              <a:t>This is called “administrative deference”.</a:t>
            </a:r>
            <a:endParaRPr lang="en-US" dirty="0"/>
          </a:p>
        </p:txBody>
      </p:sp>
    </p:spTree>
    <p:extLst>
      <p:ext uri="{BB962C8B-B14F-4D97-AF65-F5344CB8AC3E}">
        <p14:creationId xmlns:p14="http://schemas.microsoft.com/office/powerpoint/2010/main" val="3365041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Hypothetical</a:t>
            </a:r>
            <a:endParaRPr lang="en-US" dirty="0"/>
          </a:p>
        </p:txBody>
      </p:sp>
      <p:sp>
        <p:nvSpPr>
          <p:cNvPr id="3" name="Content Placeholder 2"/>
          <p:cNvSpPr>
            <a:spLocks noGrp="1"/>
          </p:cNvSpPr>
          <p:nvPr>
            <p:ph idx="1"/>
          </p:nvPr>
        </p:nvSpPr>
        <p:spPr/>
        <p:txBody>
          <a:bodyPr/>
          <a:lstStyle/>
          <a:p>
            <a:pPr marL="0" indent="0">
              <a:buNone/>
            </a:pPr>
            <a:r>
              <a:rPr lang="en-US" dirty="0" smtClean="0">
                <a:hlinkClick r:id="rId2"/>
              </a:rPr>
              <a:t>https://</a:t>
            </a:r>
            <a:r>
              <a:rPr lang="en-US" dirty="0" err="1" smtClean="0">
                <a:hlinkClick r:id="rId2"/>
              </a:rPr>
              <a:t>www.youtube.com</a:t>
            </a:r>
            <a:r>
              <a:rPr lang="en-US" dirty="0" smtClean="0">
                <a:hlinkClick r:id="rId2"/>
              </a:rPr>
              <a:t>/</a:t>
            </a:r>
            <a:r>
              <a:rPr lang="en-US" dirty="0" err="1" smtClean="0">
                <a:hlinkClick r:id="rId2"/>
              </a:rPr>
              <a:t>watch?v</a:t>
            </a:r>
            <a:r>
              <a:rPr lang="en-US" dirty="0" smtClean="0">
                <a:hlinkClick r:id="rId2"/>
              </a:rPr>
              <a:t>=liIlW-ovx0Y</a:t>
            </a:r>
            <a:endParaRPr lang="en-US" dirty="0"/>
          </a:p>
        </p:txBody>
      </p:sp>
    </p:spTree>
    <p:extLst>
      <p:ext uri="{BB962C8B-B14F-4D97-AF65-F5344CB8AC3E}">
        <p14:creationId xmlns:p14="http://schemas.microsoft.com/office/powerpoint/2010/main" val="6174030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1146</TotalTime>
  <Words>1339</Words>
  <Application>Microsoft Office PowerPoint</Application>
  <PresentationFormat>On-screen Show (4:3)</PresentationFormat>
  <Paragraphs>126</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Administrative Law Introduction</vt:lpstr>
      <vt:lpstr>What Is Administrative Law?</vt:lpstr>
      <vt:lpstr>Summary</vt:lpstr>
      <vt:lpstr>Delegation</vt:lpstr>
      <vt:lpstr>Enabling Legislation</vt:lpstr>
      <vt:lpstr>Arkansas Board of Health</vt:lpstr>
      <vt:lpstr>Arkansas Young and Beginning Farmer Advisory Board</vt:lpstr>
      <vt:lpstr>Chevron v. Natural Resources Defense Council, Inc. (1984)</vt:lpstr>
      <vt:lpstr>Hypothetical</vt:lpstr>
      <vt:lpstr>Hypothetical</vt:lpstr>
      <vt:lpstr>Hypothetical</vt:lpstr>
      <vt:lpstr>Administrative Procedures Act</vt:lpstr>
      <vt:lpstr>Administrative Procedures Act</vt:lpstr>
      <vt:lpstr>Administrative Procedures Act</vt:lpstr>
      <vt:lpstr>Judicial Review</vt:lpstr>
      <vt:lpstr>Why Have APA?</vt:lpstr>
      <vt:lpstr>The Queen Mother of Them All</vt:lpstr>
      <vt:lpstr>Ballot Issue 1</vt:lpstr>
      <vt:lpstr>Ballot Issue 1</vt:lpstr>
      <vt:lpstr>Ballot Issue 1</vt:lpstr>
      <vt:lpstr>Hypothetical</vt:lpstr>
      <vt:lpstr>Hypothetical</vt:lpstr>
      <vt:lpstr>Prominent State Agencies</vt:lpstr>
      <vt:lpstr>Arkansas Freedom of Information Act</vt:lpstr>
      <vt:lpstr>FOIA – Public Records</vt:lpstr>
      <vt:lpstr>FOIA – Public Records</vt:lpstr>
      <vt:lpstr>FOIA – Public Meetings</vt:lpstr>
      <vt:lpstr>FOIA – Public Meetings</vt:lpstr>
      <vt:lpstr>“Public Funds”</vt:lpstr>
    </vt:vector>
  </TitlesOfParts>
  <Company>Johnson &amp; Vines, PLLC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Administrative Law</dc:title>
  <dc:creator>James McNeal</dc:creator>
  <cp:lastModifiedBy>Lori Kilpatrick Klein</cp:lastModifiedBy>
  <cp:revision>28</cp:revision>
  <dcterms:created xsi:type="dcterms:W3CDTF">2013-12-02T23:51:14Z</dcterms:created>
  <dcterms:modified xsi:type="dcterms:W3CDTF">2014-12-02T22:37:13Z</dcterms:modified>
</cp:coreProperties>
</file>