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45" autoAdjust="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5F295C-018A-41F9-8E30-5AB55EA389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3C6D4F8-10F0-4261-B584-E712BA8A96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ders_Hejlsber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122E4-D017-4B17-AD11-7A112BA18014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MS </a:t>
            </a:r>
            <a:r>
              <a:rPr lang="en-US" dirty="0"/>
              <a:t>stopped supporting VB in 2005.</a:t>
            </a:r>
          </a:p>
          <a:p>
            <a:r>
              <a:rPr lang="en-US" dirty="0" smtClean="0"/>
              <a:t>“</a:t>
            </a:r>
            <a:r>
              <a:rPr lang="en-US" dirty="0"/>
              <a:t>Write once, test everywhere.” – Hooks to OS or hardware specific devices means Java code must be changed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Visual J++ was Java with Microsoft</a:t>
            </a:r>
            <a:r>
              <a:rPr lang="en-US" baseline="0" dirty="0" smtClean="0"/>
              <a:t> hooks.  Sun sued MS over the changes to Java and eventually settled for hundreds of millions of dollars.  Also J++ could no longer be worked on.  Later recycled as J</a:t>
            </a:r>
            <a:r>
              <a:rPr lang="en-US" baseline="0" smtClean="0"/>
              <a:t># in .NET.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0D7BE-03B3-49EE-8F11-AF6B58D54FF6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C#'s principal designer and lead architect at Microsoft is </a:t>
            </a:r>
            <a:r>
              <a:rPr lang="en-US">
                <a:hlinkClick r:id="rId3" tooltip="Anders Hejlsberg"/>
              </a:rPr>
              <a:t>Anders Hejlsberg</a:t>
            </a:r>
            <a:r>
              <a:rPr lang="en-US"/>
              <a:t> who also developed Turbo Pascal, Borland Delphi, and Visual J++.</a:t>
            </a:r>
          </a:p>
          <a:p>
            <a:endParaRPr lang="en-US"/>
          </a:p>
          <a:p>
            <a:r>
              <a:rPr lang="en-US"/>
              <a:t>C++/CLI (Common Language Infrastructure) supersedes managed C++. It contains new syntax that helps clarify if using managed or unmanaged memory.</a:t>
            </a:r>
          </a:p>
          <a:p>
            <a:r>
              <a:rPr lang="en-US"/>
              <a:t>http://en.wikipedia.org/wiki/C%2B%2B/CLI</a:t>
            </a:r>
          </a:p>
          <a:p>
            <a:endParaRPr lang="en-US"/>
          </a:p>
          <a:p>
            <a:r>
              <a:rPr lang="en-US"/>
              <a:t>Managed vs. unmanaged code.  What is the advantage of running managed code?  Of running unmanaged code?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CF9E1-C6C3-41AD-8F63-65122C0F353A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CIL is also called MSIL (Microsoft Intermediate Lang)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7CE77-0F9B-4670-80ED-5C0785B94384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Byte codes are interpreted by the JVM or JITted before being executed. CIL is JITted into object code which is executed by the CLR.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B0D25-0242-40E8-884E-59ECB26B6D98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A65D562-1D46-4323-A633-A5D13E0D5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D7F85-001E-456E-90A0-17106F506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3715A-DCD3-4962-8807-AB2B1FE7F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27FE8-299E-45FF-B945-B347ABFD2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D07CE-73AB-4C5A-A039-56840C9F5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F934D-33C9-4E01-8B08-828D5BD96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0869B-C26C-4C60-897C-E888D5023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3A0B1-4E90-4E9D-A085-5F4B7EFC6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4D9C8-A7C7-4A49-AD10-390999A7E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CD613-C15A-45E2-B716-6F2AB08B6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CA022-8F5E-4822-BFEE-E9EFD94C3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94F6513-C5CD-444D-9E57-6EB869D33C8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ing.edu/fmccown/java1_5_csharp_comparison.html" TargetMode="External"/><Relationship Id="rId2" Type="http://schemas.openxmlformats.org/officeDocument/2006/relationships/hyperlink" Target="http://en.wikipedia.org/wiki/Comparison_of_C_Sharp_and_Jav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rding.edu/fmccown/vbnet_csharp_comparison.html" TargetMode="External"/><Relationship Id="rId4" Type="http://schemas.openxmlformats.org/officeDocument/2006/relationships/hyperlink" Target="http://en.wikipedia.org/wiki/Comparison_of_C_sharp_and_Visual_Basic_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736725"/>
          </a:xfrm>
        </p:spPr>
        <p:txBody>
          <a:bodyPr/>
          <a:lstStyle/>
          <a:p>
            <a:r>
              <a:rPr lang="en-US" dirty="0"/>
              <a:t>Introduction to .NET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Frank McCown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99FF99"/>
                </a:solidFill>
              </a:rPr>
              <a:t>COMP 445 - GUI Programming</a:t>
            </a:r>
            <a:endParaRPr lang="en-US" sz="2800" dirty="0">
              <a:solidFill>
                <a:srgbClr val="99FF9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/>
              <a:t>Harding </a:t>
            </a:r>
            <a:r>
              <a:rPr lang="en-US" sz="2800" dirty="0" smtClean="0"/>
              <a:t>University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Windows </a:t>
            </a:r>
            <a:br>
              <a:rPr lang="en-US" dirty="0" smtClean="0"/>
            </a:br>
            <a:r>
              <a:rPr lang="en-US" dirty="0" smtClean="0"/>
              <a:t>Before </a:t>
            </a:r>
            <a:r>
              <a:rPr lang="en-US" dirty="0"/>
              <a:t>.NET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525963"/>
          </a:xfrm>
        </p:spPr>
        <p:txBody>
          <a:bodyPr/>
          <a:lstStyle/>
          <a:p>
            <a:r>
              <a:rPr lang="en-US" dirty="0" smtClean="0"/>
              <a:t>1985: Windows 1.0 – Win API</a:t>
            </a:r>
          </a:p>
          <a:p>
            <a:r>
              <a:rPr lang="en-US" dirty="0" smtClean="0"/>
              <a:t>1991: Visual Basic</a:t>
            </a:r>
          </a:p>
          <a:p>
            <a:r>
              <a:rPr lang="en-US" dirty="0" smtClean="0"/>
              <a:t>1992: Windows 3.1 – Win16 API</a:t>
            </a:r>
          </a:p>
          <a:p>
            <a:r>
              <a:rPr lang="en-US" dirty="0" smtClean="0"/>
              <a:t>1992: Microsoft Foundation Classes (MFC) </a:t>
            </a:r>
            <a:endParaRPr lang="en-US" dirty="0"/>
          </a:p>
          <a:p>
            <a:r>
              <a:rPr lang="en-US" dirty="0" smtClean="0"/>
              <a:t>1993: Windows NT and 95 – Win32 API</a:t>
            </a:r>
          </a:p>
          <a:p>
            <a:r>
              <a:rPr lang="en-US" dirty="0" smtClean="0"/>
              <a:t>1995: Java </a:t>
            </a:r>
            <a:r>
              <a:rPr lang="en-US" dirty="0"/>
              <a:t>– “Write once, run anywhere.”</a:t>
            </a:r>
          </a:p>
          <a:p>
            <a:r>
              <a:rPr lang="en-US" dirty="0" smtClean="0"/>
              <a:t>1996?: Embrace </a:t>
            </a:r>
            <a:r>
              <a:rPr lang="en-US" dirty="0"/>
              <a:t>and extend: Visual J</a:t>
            </a:r>
            <a:r>
              <a:rPr lang="en-US" dirty="0" smtClean="0"/>
              <a:t>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Framework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First developed by Microsoft in 2000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Current version </a:t>
            </a:r>
            <a:r>
              <a:rPr lang="en-US" sz="2800" dirty="0" smtClean="0"/>
              <a:t>(4.0) </a:t>
            </a:r>
            <a:r>
              <a:rPr lang="en-US" sz="2800" dirty="0"/>
              <a:t>released in </a:t>
            </a:r>
            <a:r>
              <a:rPr lang="en-US" sz="2800" dirty="0" smtClean="0"/>
              <a:t>Apr 2010 with Visual Studio .NET 2010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Targets primarily Windows OS, but Mono Project (headed by Novell) supports Linux, Unix, FreeBSD, Mac OS X, Solaris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Primary languages: C#, Visual Basic .NET, C++/CLI</a:t>
            </a:r>
            <a:r>
              <a:rPr lang="en-US" sz="2800" dirty="0" smtClean="0"/>
              <a:t>, and F#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Third-party languages: </a:t>
            </a:r>
            <a:r>
              <a:rPr lang="en-US" sz="2800" dirty="0" err="1"/>
              <a:t>Ada</a:t>
            </a:r>
            <a:r>
              <a:rPr lang="en-US" sz="2800" dirty="0"/>
              <a:t>, COBOL, LISP, Perl, </a:t>
            </a:r>
            <a:r>
              <a:rPr lang="en-US" sz="2800" dirty="0" smtClean="0"/>
              <a:t>Python, Ruby</a:t>
            </a:r>
            <a:r>
              <a:rPr lang="en-US" sz="2800" dirty="0"/>
              <a:t>, and many </a:t>
            </a:r>
            <a:r>
              <a:rPr lang="en-US" sz="2800" dirty="0" smtClean="0"/>
              <a:t>more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Support for J# has been dropped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8163" y="76200"/>
            <a:ext cx="5548312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6583363"/>
            <a:ext cx="7696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http://en.wikipedia.org/wiki/Image:Overview_of_the_Common_Language_Infrastructure.png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to Java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90600" y="1905000"/>
            <a:ext cx="1600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Hello.java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733800" y="1905000"/>
            <a:ext cx="1600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Hello.class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477000" y="1905000"/>
            <a:ext cx="1600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JVM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590800" y="2590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590800" y="2133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compile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334000" y="2590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34000" y="2133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execute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990600" y="4191000"/>
            <a:ext cx="1600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Hello.vb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733800" y="4191000"/>
            <a:ext cx="1600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Hello.exe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477000" y="4191000"/>
            <a:ext cx="1600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CLR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590800" y="4876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590800" y="4419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compile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5334000" y="4876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334000" y="4419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execute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914400" y="350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Source code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581400" y="3505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Byte code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581400" y="5791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CIL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14400" y="5715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Source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53" grpId="0" animBg="1"/>
      <p:bldP spid="10254" grpId="0" animBg="1"/>
      <p:bldP spid="10255" grpId="0" animBg="1"/>
      <p:bldP spid="10256" grpId="0"/>
      <p:bldP spid="10257" grpId="0" animBg="1"/>
      <p:bldP spid="10258" grpId="0"/>
      <p:bldP spid="10263" grpId="0"/>
      <p:bldP spid="102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Hello, VB.NET!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47244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.method public static void  Main() cil managed</a:t>
            </a:r>
          </a:p>
          <a:p>
            <a:r>
              <a:rPr lang="en-US"/>
              <a:t>{</a:t>
            </a:r>
          </a:p>
          <a:p>
            <a:r>
              <a:rPr lang="en-US"/>
              <a:t>  .entrypoint</a:t>
            </a:r>
          </a:p>
          <a:p>
            <a:r>
              <a:rPr lang="en-US"/>
              <a:t>  .custom instance void [mscorlib]System.STAThreadAttribute::.ctor() = ( 01 00 00 00 ) </a:t>
            </a:r>
          </a:p>
          <a:p>
            <a:r>
              <a:rPr lang="en-US"/>
              <a:t>  // Code size       14 (0xe)</a:t>
            </a:r>
          </a:p>
          <a:p>
            <a:r>
              <a:rPr lang="en-US"/>
              <a:t>  .maxstack  8</a:t>
            </a:r>
          </a:p>
          <a:p>
            <a:r>
              <a:rPr lang="en-US"/>
              <a:t>  IL_0000:  nop</a:t>
            </a:r>
          </a:p>
          <a:p>
            <a:r>
              <a:rPr lang="en-US"/>
              <a:t>  IL_0001:  ldstr      "Hello VB.NET!"</a:t>
            </a:r>
          </a:p>
          <a:p>
            <a:r>
              <a:rPr lang="en-US"/>
              <a:t>  IL_0006:  call       void [mscorlib]System.Console::WriteLine(string)</a:t>
            </a:r>
          </a:p>
          <a:p>
            <a:r>
              <a:rPr lang="en-US"/>
              <a:t>  IL_000b:  nop</a:t>
            </a:r>
          </a:p>
          <a:p>
            <a:r>
              <a:rPr lang="en-US"/>
              <a:t>  IL_000c:  nop</a:t>
            </a:r>
          </a:p>
          <a:p>
            <a:r>
              <a:rPr lang="en-US"/>
              <a:t>  IL_000d:  ret</a:t>
            </a:r>
          </a:p>
          <a:p>
            <a:r>
              <a:rPr lang="en-US"/>
              <a:t>} // end of method Hello::Main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2209800"/>
            <a:ext cx="3276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noProof="1"/>
              <a:t>Module Hello</a:t>
            </a:r>
          </a:p>
          <a:p>
            <a:r>
              <a:rPr lang="en-US" noProof="1"/>
              <a:t>    Sub Main()</a:t>
            </a:r>
          </a:p>
          <a:p>
            <a:r>
              <a:rPr lang="en-US" noProof="1"/>
              <a:t>       Console.WriteLine("Hello,</a:t>
            </a:r>
            <a:r>
              <a:rPr lang="en-US"/>
              <a:t/>
            </a:r>
            <a:br>
              <a:rPr lang="en-US"/>
            </a:br>
            <a:r>
              <a:rPr lang="en-US"/>
              <a:t>          </a:t>
            </a:r>
            <a:r>
              <a:rPr lang="en-US" noProof="1"/>
              <a:t> </a:t>
            </a:r>
            <a:r>
              <a:rPr lang="en-US"/>
              <a:t>VB.NET</a:t>
            </a:r>
            <a:r>
              <a:rPr lang="en-US" noProof="1"/>
              <a:t>!")</a:t>
            </a:r>
          </a:p>
          <a:p>
            <a:r>
              <a:rPr lang="en-US" noProof="1"/>
              <a:t>    End Sub</a:t>
            </a:r>
          </a:p>
          <a:p>
            <a:r>
              <a:rPr lang="en-US" noProof="1"/>
              <a:t>End Module</a:t>
            </a:r>
          </a:p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" y="4572000"/>
            <a:ext cx="2057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30000"/>
              </a:spcBef>
            </a:pPr>
            <a:r>
              <a:rPr lang="en-US"/>
              <a:t>ildasm Hello.exe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-1784693">
            <a:off x="2209800" y="42672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Resources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Comparison of Java vs. C#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hlinkClick r:id="rId2"/>
              </a:rPr>
              <a:t>http://en.wikipedia.org/wiki/Comparison_of_C_Sharp_and_Java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>
                <a:hlinkClick r:id="rId3"/>
              </a:rPr>
              <a:t>http://www.harding.edu/fmccown/java1_5_csharp_comparison.html</a:t>
            </a:r>
            <a:endParaRPr lang="en-US" sz="2000"/>
          </a:p>
          <a:p>
            <a:r>
              <a:rPr lang="en-US"/>
              <a:t>Comparison of VB.NET vs. C#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hlinkClick r:id="rId4"/>
              </a:rPr>
              <a:t>http://en.wikipedia.org/wiki/Comparison_of_C_sharp_and_Visual_Basic_.NET</a:t>
            </a:r>
            <a:endParaRPr lang="en-US" sz="1800"/>
          </a:p>
          <a:p>
            <a:pPr>
              <a:buFont typeface="Wingdings" pitchFamily="2" charset="2"/>
              <a:buNone/>
            </a:pPr>
            <a:r>
              <a:rPr lang="en-US" sz="2000">
                <a:hlinkClick r:id="rId5"/>
              </a:rPr>
              <a:t>http://www.harding.edu/fmccown/vbnet_csharp_comparison.html</a:t>
            </a: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4109</TotalTime>
  <Words>506</Words>
  <Application>Microsoft Office PowerPoint</Application>
  <PresentationFormat>On-screen Show (4:3)</PresentationFormat>
  <Paragraphs>79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Ripple</vt:lpstr>
      <vt:lpstr>Introduction to .NET</vt:lpstr>
      <vt:lpstr>Programming Windows  Before .NET</vt:lpstr>
      <vt:lpstr>.NET Framework</vt:lpstr>
      <vt:lpstr>Slide 4</vt:lpstr>
      <vt:lpstr>Comparison to Java</vt:lpstr>
      <vt:lpstr>Hello, VB.NET!</vt:lpstr>
      <vt:lpstr>Helpful Resources</vt:lpstr>
    </vt:vector>
  </TitlesOfParts>
  <Company>ODU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.NET</dc:title>
  <dc:creator>Frank</dc:creator>
  <cp:lastModifiedBy>Frank McCown</cp:lastModifiedBy>
  <cp:revision>68</cp:revision>
  <dcterms:created xsi:type="dcterms:W3CDTF">2007-03-25T19:17:22Z</dcterms:created>
  <dcterms:modified xsi:type="dcterms:W3CDTF">2010-08-26T15:48:13Z</dcterms:modified>
</cp:coreProperties>
</file>