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20" r:id="rId3"/>
    <p:sldId id="377" r:id="rId4"/>
    <p:sldId id="387" r:id="rId5"/>
    <p:sldId id="410" r:id="rId6"/>
    <p:sldId id="421" r:id="rId7"/>
    <p:sldId id="426" r:id="rId8"/>
    <p:sldId id="425" r:id="rId9"/>
    <p:sldId id="427" r:id="rId10"/>
    <p:sldId id="428" r:id="rId11"/>
    <p:sldId id="386" r:id="rId12"/>
    <p:sldId id="423" r:id="rId13"/>
    <p:sldId id="424" r:id="rId14"/>
    <p:sldId id="429" r:id="rId15"/>
    <p:sldId id="344" r:id="rId16"/>
    <p:sldId id="345" r:id="rId17"/>
    <p:sldId id="3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66" autoAdjust="0"/>
  </p:normalViewPr>
  <p:slideViewPr>
    <p:cSldViewPr>
      <p:cViewPr varScale="1">
        <p:scale>
          <a:sx n="89" d="100"/>
          <a:sy n="89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Proportion of existing edges out of all possible edges that could exist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nx.density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0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Proportion of existing edges out of all possible edges that could exist</a:t>
            </a:r>
          </a:p>
          <a:p>
            <a:endParaRPr lang="en-US" dirty="0"/>
          </a:p>
          <a:p>
            <a:r>
              <a:rPr lang="en-US" dirty="0" err="1"/>
              <a:t>nx.density</a:t>
            </a:r>
            <a:r>
              <a:rPr lang="en-US" dirty="0"/>
              <a:t>(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0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average_shortest_path_length</a:t>
            </a:r>
            <a:r>
              <a:rPr lang="en-US" dirty="0"/>
              <a:t>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weighted=False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9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average_shortest_path_length</a:t>
            </a:r>
            <a:r>
              <a:rPr lang="en-US" dirty="0"/>
              <a:t>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weighted=False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2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triangles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transitivity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7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social network, the transitivity coefficient corresponds to the fraction of triads that are closed, that is the fraction of pairs of people with a common friend who are themselves friends, or equivalently, the mean probability that two people with a common friend are themselves friends.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transitivity if add edges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A-D and B-D?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59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CC </a:t>
            </a:r>
            <a:r>
              <a:rPr lang="en-US" dirty="0"/>
              <a:t>= 0 when </a:t>
            </a:r>
            <a:r>
              <a:rPr lang="en-US" b="1" dirty="0"/>
              <a:t>none</a:t>
            </a:r>
            <a:r>
              <a:rPr lang="en-US" dirty="0"/>
              <a:t> of node’s friends are friends with each other</a:t>
            </a:r>
          </a:p>
          <a:p>
            <a:r>
              <a:rPr lang="en-US" dirty="0"/>
              <a:t>CC = 1 when </a:t>
            </a:r>
            <a:r>
              <a:rPr lang="en-US" b="1" dirty="0"/>
              <a:t>all</a:t>
            </a:r>
            <a:r>
              <a:rPr lang="en-US" dirty="0"/>
              <a:t> of node’s friends are friends with each other</a:t>
            </a:r>
          </a:p>
          <a:p>
            <a:endParaRPr lang="en-US" dirty="0"/>
          </a:p>
          <a:p>
            <a:r>
              <a:rPr lang="en-US" dirty="0"/>
              <a:t>clustering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nodes=None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weight=None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How would removing C-B edge affect</a:t>
            </a:r>
            <a:r>
              <a:rPr lang="en-US" baseline="0" dirty="0"/>
              <a:t> C’s local transitivity?</a:t>
            </a:r>
            <a:endParaRPr lang="en-US" dirty="0"/>
          </a:p>
          <a:p>
            <a:r>
              <a:rPr lang="en-US" dirty="0"/>
              <a:t>How would adding</a:t>
            </a:r>
            <a:r>
              <a:rPr lang="en-US" baseline="0" dirty="0"/>
              <a:t> C-D edge affect C’s local transitivity?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05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print(list(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nx.find_cliques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(G)))</a:t>
            </a:r>
          </a:p>
          <a:p>
            <a:endParaRPr lang="en-US" dirty="0"/>
          </a:p>
          <a:p>
            <a:r>
              <a:rPr lang="en-US" dirty="0"/>
              <a:t>What edges must be added to include D in the clique?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blog.linkedin.com/2011/01/24/linkedin-inmap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/>
              <a:t>Network 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9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triangle = closed triad</a:t>
            </a:r>
          </a:p>
        </p:txBody>
      </p:sp>
      <p:sp>
        <p:nvSpPr>
          <p:cNvPr id="4" name="Oval 3"/>
          <p:cNvSpPr/>
          <p:nvPr/>
        </p:nvSpPr>
        <p:spPr>
          <a:xfrm>
            <a:off x="2590800" y="4800600"/>
            <a:ext cx="10668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3825959"/>
            <a:ext cx="762000" cy="105084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9" idx="2"/>
          </p:cNvCxnSpPr>
          <p:nvPr/>
        </p:nvCxnSpPr>
        <p:spPr>
          <a:xfrm>
            <a:off x="2133600" y="3463089"/>
            <a:ext cx="2438400" cy="36287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3"/>
            <a:endCxn id="4" idx="7"/>
          </p:cNvCxnSpPr>
          <p:nvPr/>
        </p:nvCxnSpPr>
        <p:spPr>
          <a:xfrm flipH="1">
            <a:off x="3501371" y="4176189"/>
            <a:ext cx="1226858" cy="76948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10200" y="4176189"/>
            <a:ext cx="838200" cy="123401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72000" y="3330659"/>
            <a:ext cx="10668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709429" y="2994549"/>
            <a:ext cx="834371" cy="241565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817659" y="28956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Oval 11"/>
          <p:cNvSpPr/>
          <p:nvPr/>
        </p:nvSpPr>
        <p:spPr>
          <a:xfrm>
            <a:off x="5931568" y="52959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1295400" y="2895600"/>
            <a:ext cx="10668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8354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2288991"/>
            <a:ext cx="6246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ABC, ACB, BAC, BCA, CAB, CBA = 6</a:t>
            </a:r>
          </a:p>
          <a:p>
            <a:pPr algn="r"/>
            <a:r>
              <a:rPr lang="en-US" sz="2000" dirty="0">
                <a:solidFill>
                  <a:srgbClr val="C00000"/>
                </a:solidFill>
              </a:rPr>
              <a:t>ABC, ACB, ACD, BAC, BCA, BCD, CAB, CBA, DCA, DCB = 10 </a:t>
            </a:r>
          </a:p>
          <a:p>
            <a:pPr algn="r"/>
            <a:r>
              <a:rPr lang="en-US" sz="2000" dirty="0">
                <a:solidFill>
                  <a:srgbClr val="C00000"/>
                </a:solidFill>
              </a:rPr>
              <a:t>6 / 10 = 0.6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41763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Global transitivity</a:t>
            </a:r>
            <a:r>
              <a:rPr lang="en-US" sz="2400" dirty="0"/>
              <a:t>: Ratio of loops of length 3 (triangles) to paths of length 2</a:t>
            </a:r>
          </a:p>
        </p:txBody>
      </p:sp>
      <p:sp>
        <p:nvSpPr>
          <p:cNvPr id="9" name="Oval 8"/>
          <p:cNvSpPr/>
          <p:nvPr/>
        </p:nvSpPr>
        <p:spPr>
          <a:xfrm>
            <a:off x="2590800" y="51816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57400" y="4206959"/>
            <a:ext cx="762000" cy="105084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7" idx="2"/>
          </p:cNvCxnSpPr>
          <p:nvPr/>
        </p:nvCxnSpPr>
        <p:spPr>
          <a:xfrm>
            <a:off x="2133600" y="3844089"/>
            <a:ext cx="2438400" cy="36287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7" idx="3"/>
            <a:endCxn id="9" idx="7"/>
          </p:cNvCxnSpPr>
          <p:nvPr/>
        </p:nvCxnSpPr>
        <p:spPr>
          <a:xfrm flipH="1">
            <a:off x="3501371" y="4557189"/>
            <a:ext cx="1226858" cy="76948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4557189"/>
            <a:ext cx="838200" cy="123401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572000" y="3711659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5931568" y="56769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1" name="Oval 20"/>
          <p:cNvSpPr/>
          <p:nvPr/>
        </p:nvSpPr>
        <p:spPr>
          <a:xfrm>
            <a:off x="1295400" y="32766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93231" y="4377187"/>
            <a:ext cx="266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triangle</a:t>
            </a:r>
          </a:p>
        </p:txBody>
      </p:sp>
    </p:spTree>
    <p:extLst>
      <p:ext uri="{BB962C8B-B14F-4D97-AF65-F5344CB8AC3E}">
        <p14:creationId xmlns:p14="http://schemas.microsoft.com/office/powerpoint/2010/main" val="326917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3231" y="4377187"/>
            <a:ext cx="266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triangle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2902" y="2544723"/>
            <a:ext cx="3503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ABC, BAC, CAB = 3</a:t>
            </a:r>
          </a:p>
          <a:p>
            <a:pPr algn="r"/>
            <a:r>
              <a:rPr lang="en-US" sz="2000" dirty="0">
                <a:solidFill>
                  <a:srgbClr val="C00000"/>
                </a:solidFill>
              </a:rPr>
              <a:t>ABC, BAC, CAB, CBD, CAD = 5</a:t>
            </a:r>
          </a:p>
          <a:p>
            <a:pPr algn="r"/>
            <a:r>
              <a:rPr lang="en-US" sz="2000" dirty="0">
                <a:solidFill>
                  <a:srgbClr val="C00000"/>
                </a:solidFill>
              </a:rPr>
              <a:t>3 / 5 = 0.6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417638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Global transitivity</a:t>
            </a:r>
            <a:r>
              <a:rPr lang="en-US" sz="2400" dirty="0"/>
              <a:t>: Fraction of closed triads (triangles) or</a:t>
            </a:r>
          </a:p>
          <a:p>
            <a:r>
              <a:rPr lang="en-US" sz="2400" dirty="0"/>
              <a:t>mean probability that two people with a common friend are themselves friends</a:t>
            </a:r>
          </a:p>
        </p:txBody>
      </p:sp>
      <p:sp>
        <p:nvSpPr>
          <p:cNvPr id="9" name="Oval 8"/>
          <p:cNvSpPr/>
          <p:nvPr/>
        </p:nvSpPr>
        <p:spPr>
          <a:xfrm>
            <a:off x="2590800" y="51816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57400" y="4206959"/>
            <a:ext cx="762000" cy="105084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7" idx="2"/>
          </p:cNvCxnSpPr>
          <p:nvPr/>
        </p:nvCxnSpPr>
        <p:spPr>
          <a:xfrm>
            <a:off x="2133600" y="3844089"/>
            <a:ext cx="2438400" cy="36287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7" idx="3"/>
            <a:endCxn id="9" idx="7"/>
          </p:cNvCxnSpPr>
          <p:nvPr/>
        </p:nvCxnSpPr>
        <p:spPr>
          <a:xfrm flipH="1">
            <a:off x="3501371" y="4557189"/>
            <a:ext cx="1226858" cy="76948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4557189"/>
            <a:ext cx="838200" cy="123401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572000" y="3711659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5931568" y="56769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1" name="Oval 20"/>
          <p:cNvSpPr/>
          <p:nvPr/>
        </p:nvSpPr>
        <p:spPr>
          <a:xfrm>
            <a:off x="1295400" y="32766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1972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4116" y="2823882"/>
            <a:ext cx="4788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A: BC (1) / BC (1) = 1</a:t>
            </a:r>
          </a:p>
          <a:p>
            <a:r>
              <a:rPr lang="en-US" sz="2000" dirty="0">
                <a:solidFill>
                  <a:srgbClr val="C00000"/>
                </a:solidFill>
              </a:rPr>
              <a:t>C: AB (1) / AB, AD, BD (3) = 0.3333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417638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Local transitivity </a:t>
            </a:r>
            <a:r>
              <a:rPr lang="en-US" sz="2400" dirty="0"/>
              <a:t>or</a:t>
            </a:r>
            <a:r>
              <a:rPr lang="en-US" sz="2400" b="1" dirty="0"/>
              <a:t> clustering coefficient</a:t>
            </a:r>
            <a:r>
              <a:rPr lang="en-US" sz="2400" dirty="0"/>
              <a:t>: Probability that 2 adjacent vertices are connected</a:t>
            </a:r>
            <a:br>
              <a:rPr lang="en-US" sz="2400" dirty="0"/>
            </a:br>
            <a:r>
              <a:rPr lang="en-US" sz="2400" dirty="0"/>
              <a:t>= number of friend pairs / num of possible friend pairs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2590800" y="51816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57400" y="4206959"/>
            <a:ext cx="762000" cy="105084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7" idx="2"/>
          </p:cNvCxnSpPr>
          <p:nvPr/>
        </p:nvCxnSpPr>
        <p:spPr>
          <a:xfrm>
            <a:off x="2133600" y="3844089"/>
            <a:ext cx="2438400" cy="36287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7" idx="3"/>
            <a:endCxn id="9" idx="7"/>
          </p:cNvCxnSpPr>
          <p:nvPr/>
        </p:nvCxnSpPr>
        <p:spPr>
          <a:xfrm flipH="1">
            <a:off x="3501371" y="4557189"/>
            <a:ext cx="1226858" cy="76948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4557189"/>
            <a:ext cx="838200" cy="123401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572000" y="3711659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5931568" y="56769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1" name="Oval 20"/>
          <p:cNvSpPr/>
          <p:nvPr/>
        </p:nvSpPr>
        <p:spPr>
          <a:xfrm>
            <a:off x="1295400" y="32766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9132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Cliques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41763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Group of nodes where every node is connected to every other node (all triads in clique are closed)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27230" y="4118401"/>
            <a:ext cx="990954" cy="1520399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7" idx="2"/>
          </p:cNvCxnSpPr>
          <p:nvPr/>
        </p:nvCxnSpPr>
        <p:spPr>
          <a:xfrm>
            <a:off x="2127230" y="3905250"/>
            <a:ext cx="2743554" cy="435059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7" idx="3"/>
          </p:cNvCxnSpPr>
          <p:nvPr/>
        </p:nvCxnSpPr>
        <p:spPr>
          <a:xfrm flipH="1">
            <a:off x="3422984" y="4596246"/>
            <a:ext cx="1561154" cy="104255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03238" y="4404789"/>
            <a:ext cx="1035956" cy="138641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32584" y="3234356"/>
            <a:ext cx="1066800" cy="101639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013284" y="3147362"/>
            <a:ext cx="1796716" cy="81089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18209" y="3189990"/>
            <a:ext cx="504825" cy="240776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69106" y="5427720"/>
            <a:ext cx="1649078" cy="36348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483016" y="4118401"/>
            <a:ext cx="826168" cy="1672799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922168" y="3596703"/>
            <a:ext cx="774032" cy="723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0" name="Oval 19"/>
          <p:cNvSpPr/>
          <p:nvPr/>
        </p:nvSpPr>
        <p:spPr>
          <a:xfrm>
            <a:off x="6052178" y="5347038"/>
            <a:ext cx="774032" cy="723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4870784" y="3978359"/>
            <a:ext cx="774032" cy="7239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/>
          <p:cNvSpPr/>
          <p:nvPr/>
        </p:nvSpPr>
        <p:spPr>
          <a:xfrm>
            <a:off x="3422984" y="2743567"/>
            <a:ext cx="774032" cy="7239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1" name="Oval 20"/>
          <p:cNvSpPr/>
          <p:nvPr/>
        </p:nvSpPr>
        <p:spPr>
          <a:xfrm>
            <a:off x="1594184" y="3543300"/>
            <a:ext cx="774032" cy="7239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2889584" y="5448300"/>
            <a:ext cx="774032" cy="7239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971844" y="5105767"/>
            <a:ext cx="774032" cy="723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6876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>
            <a:stCxn id="12" idx="1"/>
            <a:endCxn id="17" idx="5"/>
          </p:cNvCxnSpPr>
          <p:nvPr/>
        </p:nvCxnSpPr>
        <p:spPr>
          <a:xfrm flipH="1" flipV="1">
            <a:off x="2163248" y="3209830"/>
            <a:ext cx="1068464" cy="86416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2"/>
            <a:endCxn id="18" idx="6"/>
          </p:cNvCxnSpPr>
          <p:nvPr/>
        </p:nvCxnSpPr>
        <p:spPr>
          <a:xfrm flipH="1">
            <a:off x="2286000" y="4343400"/>
            <a:ext cx="82296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0"/>
            <a:endCxn id="10" idx="4"/>
          </p:cNvCxnSpPr>
          <p:nvPr/>
        </p:nvCxnSpPr>
        <p:spPr>
          <a:xfrm flipV="1">
            <a:off x="3528060" y="3321422"/>
            <a:ext cx="0" cy="6409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Bridges</a:t>
            </a:r>
          </a:p>
        </p:txBody>
      </p:sp>
      <p:sp>
        <p:nvSpPr>
          <p:cNvPr id="10" name="Oval 9"/>
          <p:cNvSpPr/>
          <p:nvPr/>
        </p:nvSpPr>
        <p:spPr>
          <a:xfrm>
            <a:off x="3108960" y="2559422"/>
            <a:ext cx="8382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3108960" y="3962400"/>
            <a:ext cx="8382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>
          <a:xfrm>
            <a:off x="3947160" y="2940422"/>
            <a:ext cx="138684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17" idx="6"/>
          </p:cNvCxnSpPr>
          <p:nvPr/>
        </p:nvCxnSpPr>
        <p:spPr>
          <a:xfrm flipH="1">
            <a:off x="2286000" y="2940422"/>
            <a:ext cx="82296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8" idx="0"/>
            <a:endCxn id="17" idx="4"/>
          </p:cNvCxnSpPr>
          <p:nvPr/>
        </p:nvCxnSpPr>
        <p:spPr>
          <a:xfrm flipV="1">
            <a:off x="1866900" y="3321422"/>
            <a:ext cx="0" cy="6409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334000" y="2559422"/>
            <a:ext cx="8382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5334000" y="3962400"/>
            <a:ext cx="8382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47800" y="2559422"/>
            <a:ext cx="8382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47800" y="3962400"/>
            <a:ext cx="8382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584992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Bridge</a:t>
            </a:r>
            <a:r>
              <a:rPr lang="en-US" sz="2400" dirty="0"/>
              <a:t> – Edge that if removed creates two components</a:t>
            </a:r>
          </a:p>
        </p:txBody>
      </p:sp>
      <p:sp>
        <p:nvSpPr>
          <p:cNvPr id="30" name="Oval 29"/>
          <p:cNvSpPr/>
          <p:nvPr/>
        </p:nvSpPr>
        <p:spPr>
          <a:xfrm>
            <a:off x="6972300" y="2559422"/>
            <a:ext cx="8382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972300" y="3962400"/>
            <a:ext cx="8382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18" idx="7"/>
            <a:endCxn id="10" idx="3"/>
          </p:cNvCxnSpPr>
          <p:nvPr/>
        </p:nvCxnSpPr>
        <p:spPr>
          <a:xfrm flipV="1">
            <a:off x="2163248" y="3209830"/>
            <a:ext cx="1068464" cy="86416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1" idx="1"/>
          </p:cNvCxnSpPr>
          <p:nvPr/>
        </p:nvCxnSpPr>
        <p:spPr>
          <a:xfrm flipH="1" flipV="1">
            <a:off x="6057900" y="3209830"/>
            <a:ext cx="1037152" cy="86416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6" idx="7"/>
            <a:endCxn id="30" idx="3"/>
          </p:cNvCxnSpPr>
          <p:nvPr/>
        </p:nvCxnSpPr>
        <p:spPr>
          <a:xfrm flipV="1">
            <a:off x="6049448" y="3209830"/>
            <a:ext cx="1045604" cy="86416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6" idx="0"/>
          </p:cNvCxnSpPr>
          <p:nvPr/>
        </p:nvCxnSpPr>
        <p:spPr>
          <a:xfrm flipV="1">
            <a:off x="5753100" y="3321422"/>
            <a:ext cx="0" cy="6409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1" idx="0"/>
            <a:endCxn id="30" idx="4"/>
          </p:cNvCxnSpPr>
          <p:nvPr/>
        </p:nvCxnSpPr>
        <p:spPr>
          <a:xfrm flipV="1">
            <a:off x="7391400" y="3321422"/>
            <a:ext cx="0" cy="6409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0" idx="2"/>
            <a:endCxn id="11" idx="6"/>
          </p:cNvCxnSpPr>
          <p:nvPr/>
        </p:nvCxnSpPr>
        <p:spPr>
          <a:xfrm flipH="1">
            <a:off x="6172200" y="2940422"/>
            <a:ext cx="80010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6" idx="6"/>
            <a:endCxn id="31" idx="2"/>
          </p:cNvCxnSpPr>
          <p:nvPr/>
        </p:nvCxnSpPr>
        <p:spPr>
          <a:xfrm>
            <a:off x="6172200" y="4343400"/>
            <a:ext cx="80010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4610100" y="1993795"/>
            <a:ext cx="182880" cy="853440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9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>
            <a:stCxn id="12" idx="1"/>
            <a:endCxn id="17" idx="5"/>
          </p:cNvCxnSpPr>
          <p:nvPr/>
        </p:nvCxnSpPr>
        <p:spPr>
          <a:xfrm flipH="1" flipV="1">
            <a:off x="2196726" y="4209294"/>
            <a:ext cx="1230108" cy="9827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2"/>
            <a:endCxn id="18" idx="6"/>
          </p:cNvCxnSpPr>
          <p:nvPr/>
        </p:nvCxnSpPr>
        <p:spPr>
          <a:xfrm flipH="1">
            <a:off x="2286000" y="5402134"/>
            <a:ext cx="105156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0"/>
            <a:endCxn id="10" idx="4"/>
          </p:cNvCxnSpPr>
          <p:nvPr/>
        </p:nvCxnSpPr>
        <p:spPr>
          <a:xfrm flipV="1">
            <a:off x="3642360" y="4296336"/>
            <a:ext cx="0" cy="80861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Bridges</a:t>
            </a:r>
          </a:p>
        </p:txBody>
      </p:sp>
      <p:sp>
        <p:nvSpPr>
          <p:cNvPr id="10" name="Oval 9"/>
          <p:cNvSpPr/>
          <p:nvPr/>
        </p:nvSpPr>
        <p:spPr>
          <a:xfrm>
            <a:off x="3337560" y="3701976"/>
            <a:ext cx="609600" cy="594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37560" y="5104954"/>
            <a:ext cx="609600" cy="594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>
          <a:xfrm>
            <a:off x="3947160" y="3999156"/>
            <a:ext cx="161544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17" idx="6"/>
          </p:cNvCxnSpPr>
          <p:nvPr/>
        </p:nvCxnSpPr>
        <p:spPr>
          <a:xfrm flipH="1">
            <a:off x="2286000" y="3999156"/>
            <a:ext cx="105156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8" idx="0"/>
            <a:endCxn id="17" idx="4"/>
          </p:cNvCxnSpPr>
          <p:nvPr/>
        </p:nvCxnSpPr>
        <p:spPr>
          <a:xfrm flipV="1">
            <a:off x="1981200" y="4296336"/>
            <a:ext cx="0" cy="80861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562600" y="3701976"/>
            <a:ext cx="609600" cy="594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62600" y="5104954"/>
            <a:ext cx="609600" cy="594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76400" y="3701976"/>
            <a:ext cx="609600" cy="594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76400" y="5104954"/>
            <a:ext cx="609600" cy="594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8180" y="5981832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Local</a:t>
            </a:r>
            <a:r>
              <a:rPr lang="en-US" sz="2400" dirty="0"/>
              <a:t> </a:t>
            </a:r>
            <a:r>
              <a:rPr lang="en-US" sz="2400" b="1" dirty="0"/>
              <a:t>bridge</a:t>
            </a:r>
            <a:r>
              <a:rPr lang="en-US" sz="2400" dirty="0"/>
              <a:t> – Edge whose 1) endpoints have no nodes in common and 2) removal does not create new components</a:t>
            </a:r>
          </a:p>
        </p:txBody>
      </p:sp>
      <p:sp>
        <p:nvSpPr>
          <p:cNvPr id="30" name="Oval 29"/>
          <p:cNvSpPr/>
          <p:nvPr/>
        </p:nvSpPr>
        <p:spPr>
          <a:xfrm>
            <a:off x="7200900" y="3701976"/>
            <a:ext cx="609600" cy="594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200900" y="5104954"/>
            <a:ext cx="609600" cy="594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18" idx="7"/>
            <a:endCxn id="10" idx="3"/>
          </p:cNvCxnSpPr>
          <p:nvPr/>
        </p:nvCxnSpPr>
        <p:spPr>
          <a:xfrm flipV="1">
            <a:off x="2196726" y="4209294"/>
            <a:ext cx="1230108" cy="9827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1" idx="1"/>
            <a:endCxn id="11" idx="5"/>
          </p:cNvCxnSpPr>
          <p:nvPr/>
        </p:nvCxnSpPr>
        <p:spPr>
          <a:xfrm flipH="1" flipV="1">
            <a:off x="6082926" y="4209294"/>
            <a:ext cx="1207248" cy="9827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6" idx="7"/>
            <a:endCxn id="30" idx="3"/>
          </p:cNvCxnSpPr>
          <p:nvPr/>
        </p:nvCxnSpPr>
        <p:spPr>
          <a:xfrm flipV="1">
            <a:off x="6082926" y="4209294"/>
            <a:ext cx="1207248" cy="9827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6" idx="0"/>
            <a:endCxn id="11" idx="4"/>
          </p:cNvCxnSpPr>
          <p:nvPr/>
        </p:nvCxnSpPr>
        <p:spPr>
          <a:xfrm flipV="1">
            <a:off x="5867400" y="4296336"/>
            <a:ext cx="0" cy="80861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1" idx="0"/>
            <a:endCxn id="30" idx="4"/>
          </p:cNvCxnSpPr>
          <p:nvPr/>
        </p:nvCxnSpPr>
        <p:spPr>
          <a:xfrm flipV="1">
            <a:off x="7505700" y="4296336"/>
            <a:ext cx="0" cy="80861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0" idx="2"/>
            <a:endCxn id="11" idx="6"/>
          </p:cNvCxnSpPr>
          <p:nvPr/>
        </p:nvCxnSpPr>
        <p:spPr>
          <a:xfrm flipH="1">
            <a:off x="6172200" y="3999156"/>
            <a:ext cx="102870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6" idx="6"/>
            <a:endCxn id="31" idx="2"/>
          </p:cNvCxnSpPr>
          <p:nvPr/>
        </p:nvCxnSpPr>
        <p:spPr>
          <a:xfrm>
            <a:off x="6172200" y="5402134"/>
            <a:ext cx="102870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 flipV="1">
            <a:off x="4739640" y="4036361"/>
            <a:ext cx="182880" cy="853440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50080" y="1539240"/>
            <a:ext cx="609600" cy="594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450080" y="2560320"/>
            <a:ext cx="609600" cy="594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506980" y="2560320"/>
            <a:ext cx="609600" cy="594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81750" y="2560320"/>
            <a:ext cx="609600" cy="594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17" idx="0"/>
            <a:endCxn id="29" idx="3"/>
          </p:cNvCxnSpPr>
          <p:nvPr/>
        </p:nvCxnSpPr>
        <p:spPr>
          <a:xfrm flipV="1">
            <a:off x="1981200" y="3067638"/>
            <a:ext cx="615054" cy="63433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7" idx="2"/>
            <a:endCxn id="29" idx="6"/>
          </p:cNvCxnSpPr>
          <p:nvPr/>
        </p:nvCxnSpPr>
        <p:spPr>
          <a:xfrm flipH="1">
            <a:off x="3116580" y="2857500"/>
            <a:ext cx="133350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2"/>
            <a:endCxn id="27" idx="6"/>
          </p:cNvCxnSpPr>
          <p:nvPr/>
        </p:nvCxnSpPr>
        <p:spPr>
          <a:xfrm flipH="1">
            <a:off x="5059680" y="2857500"/>
            <a:ext cx="132207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6" idx="2"/>
            <a:endCxn id="29" idx="7"/>
          </p:cNvCxnSpPr>
          <p:nvPr/>
        </p:nvCxnSpPr>
        <p:spPr>
          <a:xfrm flipH="1">
            <a:off x="3027306" y="1836420"/>
            <a:ext cx="1422774" cy="8109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9" idx="1"/>
            <a:endCxn id="26" idx="6"/>
          </p:cNvCxnSpPr>
          <p:nvPr/>
        </p:nvCxnSpPr>
        <p:spPr>
          <a:xfrm flipH="1" flipV="1">
            <a:off x="5059680" y="1836420"/>
            <a:ext cx="1411344" cy="8109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7" idx="0"/>
            <a:endCxn id="26" idx="4"/>
          </p:cNvCxnSpPr>
          <p:nvPr/>
        </p:nvCxnSpPr>
        <p:spPr>
          <a:xfrm flipV="1">
            <a:off x="4754880" y="2133600"/>
            <a:ext cx="0" cy="42672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0" idx="0"/>
            <a:endCxn id="29" idx="5"/>
          </p:cNvCxnSpPr>
          <p:nvPr/>
        </p:nvCxnSpPr>
        <p:spPr>
          <a:xfrm flipH="1" flipV="1">
            <a:off x="3027306" y="3067638"/>
            <a:ext cx="615054" cy="63433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1" idx="0"/>
            <a:endCxn id="49" idx="3"/>
          </p:cNvCxnSpPr>
          <p:nvPr/>
        </p:nvCxnSpPr>
        <p:spPr>
          <a:xfrm flipV="1">
            <a:off x="5867400" y="3067638"/>
            <a:ext cx="603624" cy="63433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0" idx="0"/>
            <a:endCxn id="49" idx="5"/>
          </p:cNvCxnSpPr>
          <p:nvPr/>
        </p:nvCxnSpPr>
        <p:spPr>
          <a:xfrm flipH="1" flipV="1">
            <a:off x="6902076" y="3067638"/>
            <a:ext cx="603624" cy="63433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158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Helpful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Easley &amp; Kleinberg, </a:t>
            </a:r>
            <a:r>
              <a:rPr lang="en-US" i="1" dirty="0"/>
              <a:t>Networks, Crowds, and Markets</a:t>
            </a:r>
            <a:r>
              <a:rPr lang="en-US" dirty="0"/>
              <a:t> (2010)</a:t>
            </a:r>
          </a:p>
          <a:p>
            <a:r>
              <a:rPr lang="en-US" dirty="0"/>
              <a:t>Christakis and Fowler, </a:t>
            </a:r>
            <a:r>
              <a:rPr lang="en-US" i="1" dirty="0"/>
              <a:t>Connected</a:t>
            </a:r>
            <a:r>
              <a:rPr lang="en-US" dirty="0"/>
              <a:t> (2009)</a:t>
            </a:r>
          </a:p>
          <a:p>
            <a:r>
              <a:rPr lang="en-US" dirty="0" err="1"/>
              <a:t>Kadushin</a:t>
            </a:r>
            <a:r>
              <a:rPr lang="en-US" dirty="0"/>
              <a:t>, </a:t>
            </a:r>
            <a:r>
              <a:rPr lang="en-US" i="1" dirty="0"/>
              <a:t>Understanding Social Networks </a:t>
            </a:r>
            <a:r>
              <a:rPr lang="en-US" dirty="0"/>
              <a:t>(2011)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2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1240187" y="3854519"/>
            <a:ext cx="2090609" cy="1405967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735620" y="3898201"/>
            <a:ext cx="1900304" cy="1362285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217203" y="3801405"/>
            <a:ext cx="2418721" cy="144706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69937" y="2810872"/>
            <a:ext cx="723317" cy="2449614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722304" y="2810872"/>
            <a:ext cx="716096" cy="2430338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30796" y="3946707"/>
            <a:ext cx="277253" cy="1313779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291036" y="2810872"/>
            <a:ext cx="1339778" cy="990533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40187" y="3904807"/>
            <a:ext cx="419445" cy="1355679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Density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826061" y="3499185"/>
            <a:ext cx="689629" cy="6096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745287" y="5221935"/>
            <a:ext cx="1534575" cy="3855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69937" y="2838168"/>
            <a:ext cx="1015128" cy="1156829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263234" y="3593363"/>
            <a:ext cx="689629" cy="6096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46295" y="4955648"/>
            <a:ext cx="689629" cy="6096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5842" y="4955648"/>
            <a:ext cx="689629" cy="6096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28072" y="2489648"/>
            <a:ext cx="689629" cy="6096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1364282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interconnected is the graph?</a:t>
            </a:r>
            <a:br>
              <a:rPr lang="en-US" sz="3200" dirty="0"/>
            </a:br>
            <a:r>
              <a:rPr lang="en-US" sz="2800" dirty="0"/>
              <a:t>existing edges / potential edges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325842" y="6019800"/>
            <a:ext cx="234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density = 1</a:t>
            </a:r>
          </a:p>
        </p:txBody>
      </p:sp>
      <p:sp>
        <p:nvSpPr>
          <p:cNvPr id="37" name="Oval 36"/>
          <p:cNvSpPr/>
          <p:nvPr/>
        </p:nvSpPr>
        <p:spPr>
          <a:xfrm>
            <a:off x="5026598" y="3595981"/>
            <a:ext cx="689629" cy="6096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3771" y="3690159"/>
            <a:ext cx="689629" cy="6096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146832" y="5052444"/>
            <a:ext cx="689629" cy="6096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526379" y="5052444"/>
            <a:ext cx="689629" cy="6096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328609" y="2586444"/>
            <a:ext cx="689629" cy="6096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458816" y="6019800"/>
            <a:ext cx="234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density = 0</a:t>
            </a:r>
          </a:p>
        </p:txBody>
      </p:sp>
    </p:spTree>
    <p:extLst>
      <p:ext uri="{BB962C8B-B14F-4D97-AF65-F5344CB8AC3E}">
        <p14:creationId xmlns:p14="http://schemas.microsoft.com/office/powerpoint/2010/main" val="136008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Density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2590800" y="49911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7400" y="4016459"/>
            <a:ext cx="762000" cy="105084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2"/>
          </p:cNvCxnSpPr>
          <p:nvPr/>
        </p:nvCxnSpPr>
        <p:spPr>
          <a:xfrm>
            <a:off x="2133600" y="3653589"/>
            <a:ext cx="2438400" cy="36287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6" idx="7"/>
          </p:cNvCxnSpPr>
          <p:nvPr/>
        </p:nvCxnSpPr>
        <p:spPr>
          <a:xfrm flipH="1">
            <a:off x="3501371" y="4366689"/>
            <a:ext cx="1226858" cy="76948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10200" y="4366689"/>
            <a:ext cx="838200" cy="123401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572000" y="3521159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6709429" y="4366689"/>
            <a:ext cx="910571" cy="123401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93523" y="3717827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5931568" y="54864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" name="Oval 3"/>
          <p:cNvSpPr/>
          <p:nvPr/>
        </p:nvSpPr>
        <p:spPr>
          <a:xfrm>
            <a:off x="1295400" y="30861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1505012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existing edges = 5</a:t>
            </a:r>
            <a:br>
              <a:rPr lang="en-US" sz="2400" dirty="0"/>
            </a:br>
            <a:r>
              <a:rPr lang="en-US" sz="2400" dirty="0"/>
              <a:t>potential edges = 5(5-1)/2 = 10</a:t>
            </a:r>
            <a:br>
              <a:rPr lang="en-US" sz="2400" dirty="0"/>
            </a:br>
            <a:r>
              <a:rPr lang="en-US" sz="2400" dirty="0"/>
              <a:t>density = 5 / 10 = 0.5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0D5AE5-E1BD-4A53-85B3-329BD462CAAF}"/>
              </a:ext>
            </a:extLst>
          </p:cNvPr>
          <p:cNvSpPr txBox="1"/>
          <p:nvPr/>
        </p:nvSpPr>
        <p:spPr>
          <a:xfrm>
            <a:off x="381000" y="1473787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 of potential edges =   </a:t>
            </a:r>
          </a:p>
          <a:p>
            <a:r>
              <a:rPr lang="en-US" sz="2400" dirty="0"/>
              <a:t>   N(N-1)/2 for undirected</a:t>
            </a:r>
            <a:br>
              <a:rPr lang="en-US" sz="2400" dirty="0"/>
            </a:br>
            <a:r>
              <a:rPr lang="en-US" sz="2400" dirty="0"/>
              <a:t>   N(N-1) for directed</a:t>
            </a:r>
          </a:p>
        </p:txBody>
      </p:sp>
    </p:spTree>
    <p:extLst>
      <p:ext uri="{BB962C8B-B14F-4D97-AF65-F5344CB8AC3E}">
        <p14:creationId xmlns:p14="http://schemas.microsoft.com/office/powerpoint/2010/main" val="24497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LinkedIn Network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600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LinkedIn Network</a:t>
            </a:r>
            <a:r>
              <a:rPr lang="en-US" dirty="0"/>
              <a:t> (Imam, 2011)</a:t>
            </a:r>
          </a:p>
        </p:txBody>
      </p:sp>
      <p:pic>
        <p:nvPicPr>
          <p:cNvPr id="4098" name="Picture 2" descr="https://content.linkedin.com/content/dam/blog/en-us/corporate/blog/2011/01/alisnetwor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17638"/>
            <a:ext cx="7429500" cy="47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 rot="8071928" flipV="1">
            <a:off x="1314128" y="3492003"/>
            <a:ext cx="297570" cy="897250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4128718" flipH="1" flipV="1">
            <a:off x="5147118" y="1632142"/>
            <a:ext cx="515898" cy="2592218"/>
          </a:xfrm>
          <a:custGeom>
            <a:avLst/>
            <a:gdLst>
              <a:gd name="connsiteX0" fmla="*/ 182880 w 182880"/>
              <a:gd name="connsiteY0" fmla="*/ 0 h 853440"/>
              <a:gd name="connsiteX1" fmla="*/ 152400 w 182880"/>
              <a:gd name="connsiteY1" fmla="*/ 365760 h 853440"/>
              <a:gd name="connsiteX2" fmla="*/ 30480 w 182880"/>
              <a:gd name="connsiteY2" fmla="*/ 381000 h 853440"/>
              <a:gd name="connsiteX3" fmla="*/ 0 w 182880"/>
              <a:gd name="connsiteY3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853440">
                <a:moveTo>
                  <a:pt x="182880" y="0"/>
                </a:moveTo>
                <a:cubicBezTo>
                  <a:pt x="180340" y="151130"/>
                  <a:pt x="177800" y="302260"/>
                  <a:pt x="152400" y="365760"/>
                </a:cubicBezTo>
                <a:cubicBezTo>
                  <a:pt x="127000" y="429260"/>
                  <a:pt x="55880" y="299720"/>
                  <a:pt x="30480" y="381000"/>
                </a:cubicBezTo>
                <a:cubicBezTo>
                  <a:pt x="5080" y="462280"/>
                  <a:pt x="2540" y="657860"/>
                  <a:pt x="0" y="853440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603" y="306058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high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density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2020669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low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292484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Path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754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Mean of lengths of shortest paths between </a:t>
            </a:r>
            <a:br>
              <a:rPr lang="en-US" sz="2800" dirty="0"/>
            </a:br>
            <a:r>
              <a:rPr lang="en-US" sz="2800" dirty="0"/>
              <a:t>all vertex pairs</a:t>
            </a:r>
          </a:p>
        </p:txBody>
      </p:sp>
      <p:sp>
        <p:nvSpPr>
          <p:cNvPr id="4" name="Oval 3"/>
          <p:cNvSpPr/>
          <p:nvPr/>
        </p:nvSpPr>
        <p:spPr>
          <a:xfrm>
            <a:off x="2590800" y="49911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4016459"/>
            <a:ext cx="762000" cy="105084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9" idx="2"/>
          </p:cNvCxnSpPr>
          <p:nvPr/>
        </p:nvCxnSpPr>
        <p:spPr>
          <a:xfrm>
            <a:off x="2133600" y="3653589"/>
            <a:ext cx="2438400" cy="36287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3"/>
            <a:endCxn id="4" idx="7"/>
          </p:cNvCxnSpPr>
          <p:nvPr/>
        </p:nvCxnSpPr>
        <p:spPr>
          <a:xfrm flipH="1">
            <a:off x="3501371" y="4366689"/>
            <a:ext cx="1226858" cy="76948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10200" y="4366689"/>
            <a:ext cx="838200" cy="123401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72000" y="3521159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709429" y="3185049"/>
            <a:ext cx="834371" cy="241565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817659" y="30861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Oval 11"/>
          <p:cNvSpPr/>
          <p:nvPr/>
        </p:nvSpPr>
        <p:spPr>
          <a:xfrm>
            <a:off x="5931568" y="54864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1295400" y="30861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4324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Path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600200" cy="107542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C00000"/>
                </a:solidFill>
              </a:rPr>
              <a:t>A-&gt;B = 1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A-&gt;C = 1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A-&gt;D = 2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A-&gt;E = 3</a:t>
            </a:r>
          </a:p>
        </p:txBody>
      </p:sp>
      <p:sp>
        <p:nvSpPr>
          <p:cNvPr id="4" name="Oval 3"/>
          <p:cNvSpPr/>
          <p:nvPr/>
        </p:nvSpPr>
        <p:spPr>
          <a:xfrm>
            <a:off x="2590800" y="49911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4016459"/>
            <a:ext cx="762000" cy="105084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9" idx="2"/>
          </p:cNvCxnSpPr>
          <p:nvPr/>
        </p:nvCxnSpPr>
        <p:spPr>
          <a:xfrm>
            <a:off x="2133600" y="3653589"/>
            <a:ext cx="2438400" cy="36287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3"/>
            <a:endCxn id="4" idx="7"/>
          </p:cNvCxnSpPr>
          <p:nvPr/>
        </p:nvCxnSpPr>
        <p:spPr>
          <a:xfrm flipH="1">
            <a:off x="3501371" y="4366689"/>
            <a:ext cx="1226858" cy="76948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10200" y="4366689"/>
            <a:ext cx="838200" cy="123401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72000" y="3521159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709429" y="3185049"/>
            <a:ext cx="834371" cy="241565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858000" y="3093792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Oval 11"/>
          <p:cNvSpPr/>
          <p:nvPr/>
        </p:nvSpPr>
        <p:spPr>
          <a:xfrm>
            <a:off x="5931568" y="54864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1295400" y="30861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24000" y="1600200"/>
            <a:ext cx="1600200" cy="1075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>
                <a:solidFill>
                  <a:srgbClr val="C00000"/>
                </a:solidFill>
              </a:rPr>
              <a:t>B-&gt;A = 1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B-&gt;C = 1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B-&gt;D = 2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B-&gt;E = 3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67000" y="1600200"/>
            <a:ext cx="1600200" cy="1075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>
                <a:solidFill>
                  <a:srgbClr val="C00000"/>
                </a:solidFill>
              </a:rPr>
              <a:t>C-&gt;A = 1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C-&gt;B = 1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C-&gt;D = 1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C-&gt;E = 2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0" y="1606956"/>
            <a:ext cx="1600200" cy="1075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>
                <a:solidFill>
                  <a:srgbClr val="C00000"/>
                </a:solidFill>
              </a:rPr>
              <a:t>D-&gt;A = 2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D-&gt;B = 2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D-&gt;C = 1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D-&gt;E = 1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53000" y="1600200"/>
            <a:ext cx="1600200" cy="1075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>
                <a:solidFill>
                  <a:srgbClr val="C00000"/>
                </a:solidFill>
              </a:rPr>
              <a:t>E-&gt;A = 3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E-&gt;B = 3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E-&gt;C = 2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E-&gt;D = 1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620435" y="1606956"/>
            <a:ext cx="1600200" cy="1075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>
                <a:solidFill>
                  <a:srgbClr val="C00000"/>
                </a:solidFill>
              </a:rPr>
              <a:t>34 / 20 = 1.7</a:t>
            </a:r>
          </a:p>
        </p:txBody>
      </p:sp>
    </p:spTree>
    <p:extLst>
      <p:ext uri="{BB962C8B-B14F-4D97-AF65-F5344CB8AC3E}">
        <p14:creationId xmlns:p14="http://schemas.microsoft.com/office/powerpoint/2010/main" val="47989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Any group of 3 vertices</a:t>
            </a:r>
          </a:p>
        </p:txBody>
      </p:sp>
      <p:sp>
        <p:nvSpPr>
          <p:cNvPr id="4" name="Oval 3"/>
          <p:cNvSpPr/>
          <p:nvPr/>
        </p:nvSpPr>
        <p:spPr>
          <a:xfrm>
            <a:off x="2590800" y="48006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3825959"/>
            <a:ext cx="762000" cy="105084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9" idx="2"/>
          </p:cNvCxnSpPr>
          <p:nvPr/>
        </p:nvCxnSpPr>
        <p:spPr>
          <a:xfrm>
            <a:off x="2133600" y="3463089"/>
            <a:ext cx="2438400" cy="36287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3"/>
            <a:endCxn id="4" idx="7"/>
          </p:cNvCxnSpPr>
          <p:nvPr/>
        </p:nvCxnSpPr>
        <p:spPr>
          <a:xfrm flipH="1">
            <a:off x="3501371" y="4176189"/>
            <a:ext cx="1226858" cy="76948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10200" y="4176189"/>
            <a:ext cx="838200" cy="123401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72000" y="3330659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709429" y="2994549"/>
            <a:ext cx="834371" cy="241565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817659" y="28956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Oval 11"/>
          <p:cNvSpPr/>
          <p:nvPr/>
        </p:nvSpPr>
        <p:spPr>
          <a:xfrm>
            <a:off x="5931568" y="52959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1295400" y="28956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6593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Triads</a:t>
            </a:r>
          </a:p>
        </p:txBody>
      </p:sp>
      <p:sp>
        <p:nvSpPr>
          <p:cNvPr id="4" name="Oval 3"/>
          <p:cNvSpPr/>
          <p:nvPr/>
        </p:nvSpPr>
        <p:spPr>
          <a:xfrm>
            <a:off x="2590800" y="48006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3825959"/>
            <a:ext cx="762000" cy="105084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9" idx="2"/>
          </p:cNvCxnSpPr>
          <p:nvPr/>
        </p:nvCxnSpPr>
        <p:spPr>
          <a:xfrm>
            <a:off x="2133600" y="3463089"/>
            <a:ext cx="2438400" cy="36287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3"/>
            <a:endCxn id="4" idx="7"/>
          </p:cNvCxnSpPr>
          <p:nvPr/>
        </p:nvCxnSpPr>
        <p:spPr>
          <a:xfrm flipH="1">
            <a:off x="3501371" y="4176189"/>
            <a:ext cx="1226858" cy="76948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10200" y="4176189"/>
            <a:ext cx="838200" cy="123401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72000" y="3330659"/>
            <a:ext cx="10668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709429" y="2994549"/>
            <a:ext cx="834371" cy="2415652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817659" y="2895600"/>
            <a:ext cx="10668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Oval 11"/>
          <p:cNvSpPr/>
          <p:nvPr/>
        </p:nvSpPr>
        <p:spPr>
          <a:xfrm>
            <a:off x="5931568" y="5295900"/>
            <a:ext cx="10668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1295400" y="28956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920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triads:</a:t>
            </a:r>
          </a:p>
        </p:txBody>
      </p:sp>
    </p:spTree>
    <p:extLst>
      <p:ext uri="{BB962C8B-B14F-4D97-AF65-F5344CB8AC3E}">
        <p14:creationId xmlns:p14="http://schemas.microsoft.com/office/powerpoint/2010/main" val="16014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Example triads:</a:t>
            </a:r>
          </a:p>
        </p:txBody>
      </p:sp>
      <p:sp>
        <p:nvSpPr>
          <p:cNvPr id="4" name="Oval 3"/>
          <p:cNvSpPr/>
          <p:nvPr/>
        </p:nvSpPr>
        <p:spPr>
          <a:xfrm>
            <a:off x="2590800" y="48006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3825959"/>
            <a:ext cx="762000" cy="105084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9" idx="2"/>
          </p:cNvCxnSpPr>
          <p:nvPr/>
        </p:nvCxnSpPr>
        <p:spPr>
          <a:xfrm>
            <a:off x="2133600" y="3463089"/>
            <a:ext cx="2438400" cy="36287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3"/>
            <a:endCxn id="4" idx="7"/>
          </p:cNvCxnSpPr>
          <p:nvPr/>
        </p:nvCxnSpPr>
        <p:spPr>
          <a:xfrm flipH="1">
            <a:off x="3501371" y="4176189"/>
            <a:ext cx="1226858" cy="76948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10200" y="4176189"/>
            <a:ext cx="838200" cy="123401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72000" y="3330659"/>
            <a:ext cx="10668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709429" y="2994549"/>
            <a:ext cx="834371" cy="241565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817659" y="2895600"/>
            <a:ext cx="10668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Oval 11"/>
          <p:cNvSpPr/>
          <p:nvPr/>
        </p:nvSpPr>
        <p:spPr>
          <a:xfrm>
            <a:off x="5931568" y="5295900"/>
            <a:ext cx="1066800" cy="990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1295400" y="2895600"/>
            <a:ext cx="10668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309239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107904</TotalTime>
  <Words>572</Words>
  <Application>Microsoft Office PowerPoint</Application>
  <PresentationFormat>On-screen Show (4:3)</PresentationFormat>
  <Paragraphs>150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Network Structures</vt:lpstr>
      <vt:lpstr>Density</vt:lpstr>
      <vt:lpstr>Density</vt:lpstr>
      <vt:lpstr>Example from LinkedIn Network</vt:lpstr>
      <vt:lpstr>Average Path Length</vt:lpstr>
      <vt:lpstr>Average Path Length</vt:lpstr>
      <vt:lpstr>Triads</vt:lpstr>
      <vt:lpstr>Triads</vt:lpstr>
      <vt:lpstr>Triads</vt:lpstr>
      <vt:lpstr>Triads</vt:lpstr>
      <vt:lpstr>Transitivity</vt:lpstr>
      <vt:lpstr>Transitivity</vt:lpstr>
      <vt:lpstr>Transitivity</vt:lpstr>
      <vt:lpstr>Cliques</vt:lpstr>
      <vt:lpstr>Bridges</vt:lpstr>
      <vt:lpstr>Local Bridges</vt:lpstr>
      <vt:lpstr>Other Helpful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1945</cp:revision>
  <dcterms:created xsi:type="dcterms:W3CDTF">2011-01-04T16:11:25Z</dcterms:created>
  <dcterms:modified xsi:type="dcterms:W3CDTF">2019-11-01T20:20:34Z</dcterms:modified>
</cp:coreProperties>
</file>