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30" r:id="rId3"/>
    <p:sldId id="422" r:id="rId4"/>
    <p:sldId id="439" r:id="rId5"/>
    <p:sldId id="453" r:id="rId6"/>
    <p:sldId id="433" r:id="rId7"/>
    <p:sldId id="494" r:id="rId8"/>
    <p:sldId id="443" r:id="rId9"/>
    <p:sldId id="493" r:id="rId10"/>
    <p:sldId id="450" r:id="rId11"/>
    <p:sldId id="434" r:id="rId12"/>
    <p:sldId id="441" r:id="rId13"/>
    <p:sldId id="500" r:id="rId14"/>
    <p:sldId id="495" r:id="rId15"/>
    <p:sldId id="449" r:id="rId16"/>
    <p:sldId id="451" r:id="rId17"/>
    <p:sldId id="445" r:id="rId18"/>
    <p:sldId id="446" r:id="rId19"/>
    <p:sldId id="492" r:id="rId20"/>
    <p:sldId id="437" r:id="rId21"/>
    <p:sldId id="442" r:id="rId22"/>
    <p:sldId id="444" r:id="rId23"/>
    <p:sldId id="454" r:id="rId24"/>
    <p:sldId id="438" r:id="rId25"/>
    <p:sldId id="448" r:id="rId26"/>
    <p:sldId id="447" r:id="rId27"/>
    <p:sldId id="421" r:id="rId28"/>
    <p:sldId id="45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F7"/>
    <a:srgbClr val="E9EDF4"/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nthousandcents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echnologyreview.com/s/523326/how-google-cracked-house-number-identification-in-street-view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1425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SP_gam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old.it/portal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RPA_Network_Challenge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45/1978942.197914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evantdata.com/pdfs/IUStudy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fehacker.com/5642050/five-best-movie-recommendation-service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ci.mit.edu/about/MaloneLaunchRemark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rganicseoexpert.org/wp-content/uploads/2012/03/pagerank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google.org/flutrends/about/how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trends/correlate/comic?p=2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red.com/wired/archive/14.06/crowd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The_Tur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elsky.com/2011/12/writing-short-horror-story-with-amazon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/>
              <a:t>Collective Intelligence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McCown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25719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628144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http://www.tenthousandcents.com/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693A4-5D15-43E6-A9C5-C975721722F1}"/>
              </a:ext>
            </a:extLst>
          </p:cNvPr>
          <p:cNvSpPr txBox="1"/>
          <p:nvPr/>
        </p:nvSpPr>
        <p:spPr>
          <a:xfrm>
            <a:off x="533400" y="5020270"/>
            <a:ext cx="812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"Using a custom drawing tool, thousands of individuals working in isolation from one another painted a tiny part of the bill without knowledge of the overall task. Workers were paid one cent each via Amazon's Mechanical Turk distributed labor tool.”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8D26D6-7CBC-4E4F-AD43-F82E61B8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Thousand Cents</a:t>
            </a:r>
          </a:p>
        </p:txBody>
      </p:sp>
    </p:spTree>
    <p:extLst>
      <p:ext uri="{BB962C8B-B14F-4D97-AF65-F5344CB8AC3E}">
        <p14:creationId xmlns:p14="http://schemas.microsoft.com/office/powerpoint/2010/main" val="295232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dirty="0"/>
              <a:t>Human Computation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828800"/>
            <a:ext cx="7772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“a paradigm for utilizing human processing power to solve problems that computers cannot yet solve.”</a:t>
            </a:r>
            <a:br>
              <a:rPr lang="en-US" sz="2800" dirty="0"/>
            </a:br>
            <a:r>
              <a:rPr lang="en-US" dirty="0"/>
              <a:t> Luis van </a:t>
            </a:r>
            <a:r>
              <a:rPr lang="en-US" dirty="0" err="1"/>
              <a:t>Ahn</a:t>
            </a:r>
            <a:r>
              <a:rPr lang="en-US" dirty="0"/>
              <a:t>, Doctoral Dissertation at Carnegie Mellon, 2005</a:t>
            </a:r>
          </a:p>
          <a:p>
            <a:pPr algn="ctr"/>
            <a:r>
              <a:rPr lang="en-US" sz="2800" dirty="0"/>
              <a:t>  </a:t>
            </a:r>
          </a:p>
          <a:p>
            <a:pPr algn="ctr"/>
            <a:r>
              <a:rPr lang="en-US" sz="2800" dirty="0"/>
              <a:t>“Human computation:  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/>
              <a:t>  The problems fit the general paradigm of computation, and as such might someday be solvable by computers. 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/>
              <a:t>  The human participation is directed by the computational system or process.”</a:t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dirty="0"/>
              <a:t>Quinn and </a:t>
            </a:r>
            <a:r>
              <a:rPr lang="en-US" dirty="0" err="1"/>
              <a:t>Bedderson</a:t>
            </a:r>
            <a:r>
              <a:rPr lang="en-US" dirty="0"/>
              <a:t>, CHI 2011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228600"/>
            <a:ext cx="1467853" cy="1447800"/>
            <a:chOff x="1981200" y="1371600"/>
            <a:chExt cx="5638800" cy="5257800"/>
          </a:xfrm>
        </p:grpSpPr>
        <p:sp>
          <p:nvSpPr>
            <p:cNvPr id="6" name="Oval 5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633413"/>
            <a:ext cx="68865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81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>
            <a:extLst>
              <a:ext uri="{FF2B5EF4-FFF2-40B4-BE49-F238E27FC236}">
                <a16:creationId xmlns:a16="http://schemas.microsoft.com/office/drawing/2014/main" id="{4F37AB66-51E5-4565-A8A4-C4F85A44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248400"/>
            <a:ext cx="876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hlinkClick r:id="rId2"/>
              </a:rPr>
              <a:t>https://www.technologyreview.com/s/523326/how-google-cracked-house-number-identification-in-street-view/</a:t>
            </a:r>
            <a:r>
              <a:rPr lang="en-US" altLang="en-US" sz="1400" dirty="0"/>
              <a:t> </a:t>
            </a:r>
          </a:p>
        </p:txBody>
      </p:sp>
      <p:pic>
        <p:nvPicPr>
          <p:cNvPr id="81922" name="Picture 2" descr="google-street-view.png">
            <a:extLst>
              <a:ext uri="{FF2B5EF4-FFF2-40B4-BE49-F238E27FC236}">
                <a16:creationId xmlns:a16="http://schemas.microsoft.com/office/drawing/2014/main" id="{0379D16E-E058-49F2-ADD4-2E4ECD553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9151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>
            <a:extLst>
              <a:ext uri="{FF2B5EF4-FFF2-40B4-BE49-F238E27FC236}">
                <a16:creationId xmlns:a16="http://schemas.microsoft.com/office/drawing/2014/main" id="{092FFF1B-37DD-46CD-B211-33BEB8A1D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03" y="534988"/>
            <a:ext cx="33909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2">
            <a:extLst>
              <a:ext uri="{FF2B5EF4-FFF2-40B4-BE49-F238E27FC236}">
                <a16:creationId xmlns:a16="http://schemas.microsoft.com/office/drawing/2014/main" id="{F70ACCDF-4C00-42D0-B40A-42964CCAE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465" y="6323012"/>
            <a:ext cx="239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hlinkClick r:id="rId3"/>
              </a:rPr>
              <a:t>http://xkcd.com/1425/</a:t>
            </a:r>
            <a:r>
              <a:rPr lang="en-US" altLang="en-US" sz="1800"/>
              <a:t> </a:t>
            </a:r>
          </a:p>
        </p:txBody>
      </p:sp>
      <p:sp>
        <p:nvSpPr>
          <p:cNvPr id="30723" name="TextBox 3">
            <a:extLst>
              <a:ext uri="{FF2B5EF4-FFF2-40B4-BE49-F238E27FC236}">
                <a16:creationId xmlns:a16="http://schemas.microsoft.com/office/drawing/2014/main" id="{05CA71E9-2929-47D1-9EA5-A509D0F4D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676400"/>
            <a:ext cx="379123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+mn-lt"/>
              </a:rPr>
              <a:t>In the 60s, Marvin Minsky assigned a</a:t>
            </a:r>
          </a:p>
          <a:p>
            <a:pPr eaLnBrk="1" hangingPunct="1"/>
            <a:r>
              <a:rPr lang="en-US" altLang="en-US" sz="1600" dirty="0">
                <a:latin typeface="+mn-lt"/>
              </a:rPr>
              <a:t>couple of undergrads to spend the summer</a:t>
            </a:r>
          </a:p>
          <a:p>
            <a:pPr eaLnBrk="1" hangingPunct="1"/>
            <a:r>
              <a:rPr lang="en-US" altLang="en-US" sz="1600" dirty="0">
                <a:latin typeface="+mn-lt"/>
              </a:rPr>
              <a:t>programming a computer to use a camera </a:t>
            </a:r>
          </a:p>
          <a:p>
            <a:pPr eaLnBrk="1" hangingPunct="1"/>
            <a:r>
              <a:rPr lang="en-US" altLang="en-US" sz="1600" dirty="0">
                <a:latin typeface="+mn-lt"/>
              </a:rPr>
              <a:t>to identify objects in a scene. He figured </a:t>
            </a:r>
          </a:p>
          <a:p>
            <a:pPr eaLnBrk="1" hangingPunct="1"/>
            <a:r>
              <a:rPr lang="en-US" altLang="en-US" sz="1600" dirty="0">
                <a:latin typeface="+mn-lt"/>
              </a:rPr>
              <a:t>they</a:t>
            </a:r>
            <a:r>
              <a:rPr lang="fr-FR" altLang="en-US" sz="1600" dirty="0">
                <a:latin typeface="+mn-lt"/>
              </a:rPr>
              <a:t>'</a:t>
            </a:r>
            <a:r>
              <a:rPr lang="en-US" altLang="en-US" sz="1600" dirty="0">
                <a:latin typeface="+mn-lt"/>
              </a:rPr>
              <a:t>d have the problem solved by the end </a:t>
            </a:r>
          </a:p>
          <a:p>
            <a:pPr eaLnBrk="1" hangingPunct="1"/>
            <a:r>
              <a:rPr lang="en-US" altLang="en-US" sz="1600" dirty="0">
                <a:latin typeface="+mn-lt"/>
              </a:rPr>
              <a:t>of the summer. Half a century later, we</a:t>
            </a:r>
            <a:r>
              <a:rPr lang="fr-FR" altLang="en-US" sz="1600" dirty="0">
                <a:latin typeface="+mn-lt"/>
              </a:rPr>
              <a:t>'</a:t>
            </a:r>
            <a:r>
              <a:rPr lang="en-US" altLang="en-US" sz="1600" dirty="0">
                <a:latin typeface="+mn-lt"/>
              </a:rPr>
              <a:t>re </a:t>
            </a:r>
          </a:p>
          <a:p>
            <a:pPr eaLnBrk="1" hangingPunct="1"/>
            <a:r>
              <a:rPr lang="en-US" altLang="en-US" sz="1600" dirty="0">
                <a:latin typeface="+mn-lt"/>
              </a:rPr>
              <a:t>still working on it.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1986"/>
            <a:ext cx="80581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99081A-FC65-44E3-8DCB-3A9B0BE563D0}"/>
              </a:ext>
            </a:extLst>
          </p:cNvPr>
          <p:cNvSpPr txBox="1"/>
          <p:nvPr/>
        </p:nvSpPr>
        <p:spPr>
          <a:xfrm>
            <a:off x="1409700" y="6176682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ESP Game used humans to identify images (shut down in 2011)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2B0A87-C1D9-4BA2-9EE3-4B5D2FF77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2" y="5642252"/>
            <a:ext cx="391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Calibri" panose="020F0502020204030204" pitchFamily="34" charset="0"/>
                <a:hlinkClick r:id="rId3"/>
              </a:rPr>
              <a:t>http://en.wikipedia.org/wiki/ESP_game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726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old.it/portal/site_files/theme/science/compet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43446" cy="49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357664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http://fold.it/portal/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72A01-FB79-45B8-A8A2-053903271977}"/>
              </a:ext>
            </a:extLst>
          </p:cNvPr>
          <p:cNvSpPr txBox="1"/>
          <p:nvPr/>
        </p:nvSpPr>
        <p:spPr>
          <a:xfrm>
            <a:off x="381000" y="5710535"/>
            <a:ext cx="8443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Foldit</a:t>
            </a:r>
            <a:r>
              <a:rPr lang="en-US" dirty="0"/>
              <a:t> players folded a protein into a cloud of density. The solutions from </a:t>
            </a:r>
            <a:r>
              <a:rPr lang="en-US" dirty="0" err="1"/>
              <a:t>Foldit</a:t>
            </a:r>
            <a:r>
              <a:rPr lang="en-US" dirty="0"/>
              <a:t> players were better than models produced by expert EM </a:t>
            </a:r>
            <a:r>
              <a:rPr lang="en-US" dirty="0" err="1"/>
              <a:t>microscopists</a:t>
            </a:r>
            <a:r>
              <a:rPr lang="en-US" dirty="0"/>
              <a:t> or automated computer programs.”</a:t>
            </a:r>
          </a:p>
        </p:txBody>
      </p:sp>
    </p:spTree>
    <p:extLst>
      <p:ext uri="{BB962C8B-B14F-4D97-AF65-F5344CB8AC3E}">
        <p14:creationId xmlns:p14="http://schemas.microsoft.com/office/powerpoint/2010/main" val="349810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not superset of HC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60400" y="1349188"/>
            <a:ext cx="5791200" cy="5257800"/>
            <a:chOff x="1981200" y="1371600"/>
            <a:chExt cx="5791200" cy="5257800"/>
          </a:xfrm>
        </p:grpSpPr>
        <p:sp>
          <p:nvSpPr>
            <p:cNvPr id="6" name="Oval 5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5600" y="47244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Collective Intelligence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33528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Crowd-</a:t>
              </a:r>
              <a:br>
                <a:rPr lang="en-US" sz="2400" dirty="0"/>
              </a:br>
              <a:r>
                <a:rPr lang="en-US" sz="2400" dirty="0"/>
                <a:t>sourcing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1607403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Human Computation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0600" y="32766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Social Computing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7400" y="54102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Data</a:t>
              </a:r>
              <a:br>
                <a:rPr lang="en-US" sz="2400" dirty="0"/>
              </a:br>
              <a:r>
                <a:rPr lang="en-US" sz="2400" dirty="0"/>
                <a:t>Mining</a:t>
              </a:r>
            </a:p>
          </p:txBody>
        </p:sp>
      </p:grpSp>
      <p:sp>
        <p:nvSpPr>
          <p:cNvPr id="3" name="Freeform 2"/>
          <p:cNvSpPr/>
          <p:nvPr/>
        </p:nvSpPr>
        <p:spPr>
          <a:xfrm>
            <a:off x="4901776" y="1798549"/>
            <a:ext cx="1575224" cy="246710"/>
          </a:xfrm>
          <a:custGeom>
            <a:avLst/>
            <a:gdLst>
              <a:gd name="connsiteX0" fmla="*/ 1532965 w 1575224"/>
              <a:gd name="connsiteY0" fmla="*/ 124380 h 246710"/>
              <a:gd name="connsiteX1" fmla="*/ 1465730 w 1575224"/>
              <a:gd name="connsiteY1" fmla="*/ 97486 h 246710"/>
              <a:gd name="connsiteX2" fmla="*/ 591671 w 1575224"/>
              <a:gd name="connsiteY2" fmla="*/ 3357 h 246710"/>
              <a:gd name="connsiteX3" fmla="*/ 645459 w 1575224"/>
              <a:gd name="connsiteY3" fmla="*/ 231957 h 246710"/>
              <a:gd name="connsiteX4" fmla="*/ 0 w 1575224"/>
              <a:gd name="connsiteY4" fmla="*/ 205063 h 24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224" h="246710">
                <a:moveTo>
                  <a:pt x="1532965" y="124380"/>
                </a:moveTo>
                <a:cubicBezTo>
                  <a:pt x="1577788" y="121018"/>
                  <a:pt x="1622612" y="117656"/>
                  <a:pt x="1465730" y="97486"/>
                </a:cubicBezTo>
                <a:cubicBezTo>
                  <a:pt x="1308848" y="77315"/>
                  <a:pt x="728383" y="-19055"/>
                  <a:pt x="591671" y="3357"/>
                </a:cubicBezTo>
                <a:cubicBezTo>
                  <a:pt x="454959" y="25769"/>
                  <a:pt x="744071" y="198339"/>
                  <a:pt x="645459" y="231957"/>
                </a:cubicBezTo>
                <a:cubicBezTo>
                  <a:pt x="546847" y="265575"/>
                  <a:pt x="273423" y="235319"/>
                  <a:pt x="0" y="205063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0" y="1608528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HC system could use single person working in isolation</a:t>
            </a:r>
          </a:p>
        </p:txBody>
      </p:sp>
    </p:spTree>
    <p:extLst>
      <p:ext uri="{BB962C8B-B14F-4D97-AF65-F5344CB8AC3E}">
        <p14:creationId xmlns:p14="http://schemas.microsoft.com/office/powerpoint/2010/main" val="281241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Crowdsourcing vs. Human Computation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162624" y="1349188"/>
            <a:ext cx="5791200" cy="5257800"/>
            <a:chOff x="1981200" y="1371600"/>
            <a:chExt cx="5791200" cy="5257800"/>
          </a:xfrm>
        </p:grpSpPr>
        <p:sp>
          <p:nvSpPr>
            <p:cNvPr id="6" name="Oval 5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5600" y="47244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Collective Intelligence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33528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Crowd-</a:t>
              </a:r>
              <a:br>
                <a:rPr lang="en-US" sz="2400" dirty="0"/>
              </a:br>
              <a:r>
                <a:rPr lang="en-US" sz="2400" dirty="0"/>
                <a:t>sourcing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1607403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Human Computation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0600" y="32766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Social Computing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7400" y="54102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Data</a:t>
              </a:r>
              <a:br>
                <a:rPr lang="en-US" sz="2400" dirty="0"/>
              </a:br>
              <a:r>
                <a:rPr lang="en-US" sz="2400" dirty="0"/>
                <a:t>Mining</a:t>
              </a:r>
            </a:p>
          </p:txBody>
        </p:sp>
      </p:grpSp>
      <p:sp>
        <p:nvSpPr>
          <p:cNvPr id="3" name="Freeform 2"/>
          <p:cNvSpPr/>
          <p:nvPr/>
        </p:nvSpPr>
        <p:spPr>
          <a:xfrm flipH="1">
            <a:off x="2743848" y="1819835"/>
            <a:ext cx="1958788" cy="246710"/>
          </a:xfrm>
          <a:custGeom>
            <a:avLst/>
            <a:gdLst>
              <a:gd name="connsiteX0" fmla="*/ 1532965 w 1575224"/>
              <a:gd name="connsiteY0" fmla="*/ 124380 h 246710"/>
              <a:gd name="connsiteX1" fmla="*/ 1465730 w 1575224"/>
              <a:gd name="connsiteY1" fmla="*/ 97486 h 246710"/>
              <a:gd name="connsiteX2" fmla="*/ 591671 w 1575224"/>
              <a:gd name="connsiteY2" fmla="*/ 3357 h 246710"/>
              <a:gd name="connsiteX3" fmla="*/ 645459 w 1575224"/>
              <a:gd name="connsiteY3" fmla="*/ 231957 h 246710"/>
              <a:gd name="connsiteX4" fmla="*/ 0 w 1575224"/>
              <a:gd name="connsiteY4" fmla="*/ 205063 h 24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224" h="246710">
                <a:moveTo>
                  <a:pt x="1532965" y="124380"/>
                </a:moveTo>
                <a:cubicBezTo>
                  <a:pt x="1577788" y="121018"/>
                  <a:pt x="1622612" y="117656"/>
                  <a:pt x="1465730" y="97486"/>
                </a:cubicBezTo>
                <a:cubicBezTo>
                  <a:pt x="1308848" y="77315"/>
                  <a:pt x="728383" y="-19055"/>
                  <a:pt x="591671" y="3357"/>
                </a:cubicBezTo>
                <a:cubicBezTo>
                  <a:pt x="454959" y="25769"/>
                  <a:pt x="744071" y="198339"/>
                  <a:pt x="645459" y="231957"/>
                </a:cubicBezTo>
                <a:cubicBezTo>
                  <a:pt x="546847" y="265575"/>
                  <a:pt x="273423" y="235319"/>
                  <a:pt x="0" y="205063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731882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“Whereas </a:t>
            </a:r>
            <a:r>
              <a:rPr lang="en-US" sz="2000" i="1" dirty="0"/>
              <a:t>human computation</a:t>
            </a:r>
            <a:r>
              <a:rPr lang="en-US" sz="2000" dirty="0"/>
              <a:t> replaces computers with humans, </a:t>
            </a:r>
            <a:r>
              <a:rPr lang="en-US" sz="2000" i="1" dirty="0"/>
              <a:t>crowdsourcing</a:t>
            </a:r>
            <a:r>
              <a:rPr lang="en-US" sz="2000" dirty="0"/>
              <a:t> replaces traditional human workers with members of the public.”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1400" dirty="0"/>
              <a:t>Quinn and </a:t>
            </a:r>
            <a:r>
              <a:rPr lang="en-US" sz="1400" dirty="0" err="1"/>
              <a:t>Bedderson</a:t>
            </a:r>
            <a:r>
              <a:rPr lang="en-US" sz="1400" dirty="0"/>
              <a:t>, CHI 2011</a:t>
            </a:r>
            <a:endParaRPr lang="en-US" sz="2000" dirty="0"/>
          </a:p>
        </p:txBody>
      </p:sp>
      <p:sp>
        <p:nvSpPr>
          <p:cNvPr id="5" name="Freeform 4"/>
          <p:cNvSpPr/>
          <p:nvPr/>
        </p:nvSpPr>
        <p:spPr>
          <a:xfrm rot="762818">
            <a:off x="2770020" y="3032643"/>
            <a:ext cx="1023926" cy="217448"/>
          </a:xfrm>
          <a:custGeom>
            <a:avLst/>
            <a:gdLst>
              <a:gd name="connsiteX0" fmla="*/ 0 w 1223682"/>
              <a:gd name="connsiteY0" fmla="*/ 2027 h 270968"/>
              <a:gd name="connsiteX1" fmla="*/ 739588 w 1223682"/>
              <a:gd name="connsiteY1" fmla="*/ 28921 h 270968"/>
              <a:gd name="connsiteX2" fmla="*/ 524435 w 1223682"/>
              <a:gd name="connsiteY2" fmla="*/ 203733 h 270968"/>
              <a:gd name="connsiteX3" fmla="*/ 1223682 w 1223682"/>
              <a:gd name="connsiteY3" fmla="*/ 270968 h 27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682" h="270968">
                <a:moveTo>
                  <a:pt x="0" y="2027"/>
                </a:moveTo>
                <a:cubicBezTo>
                  <a:pt x="326091" y="-1335"/>
                  <a:pt x="652182" y="-4697"/>
                  <a:pt x="739588" y="28921"/>
                </a:cubicBezTo>
                <a:cubicBezTo>
                  <a:pt x="826994" y="62539"/>
                  <a:pt x="443753" y="163392"/>
                  <a:pt x="524435" y="203733"/>
                </a:cubicBezTo>
                <a:cubicBezTo>
                  <a:pt x="605117" y="244074"/>
                  <a:pt x="914399" y="257521"/>
                  <a:pt x="1223682" y="270968"/>
                </a:cubicBez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82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EC45068F-893A-4D75-AD31-272A02B049CE}"/>
              </a:ext>
            </a:extLst>
          </p:cNvPr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libri" panose="020F0502020204030204" pitchFamily="34" charset="0"/>
              </a:rPr>
              <a:t>DARPA Network Challenge</a:t>
            </a:r>
          </a:p>
        </p:txBody>
      </p:sp>
      <p:pic>
        <p:nvPicPr>
          <p:cNvPr id="36866" name="Picture 3" descr="DARPABalloonMap">
            <a:extLst>
              <a:ext uri="{FF2B5EF4-FFF2-40B4-BE49-F238E27FC236}">
                <a16:creationId xmlns:a16="http://schemas.microsoft.com/office/drawing/2014/main" id="{4B18D5C0-9CE5-47F1-AF93-6CB8ACDC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1963"/>
            <a:ext cx="4897438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">
            <a:extLst>
              <a:ext uri="{FF2B5EF4-FFF2-40B4-BE49-F238E27FC236}">
                <a16:creationId xmlns:a16="http://schemas.microsoft.com/office/drawing/2014/main" id="{903412EC-E546-4F6F-B8E8-47D62CE7E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562" y="2696368"/>
            <a:ext cx="352583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/>
              <a:t>Challenge:</a:t>
            </a:r>
            <a:r>
              <a:rPr lang="en-US" altLang="en-US" sz="1800" dirty="0"/>
              <a:t> Find 10 red weather</a:t>
            </a:r>
          </a:p>
          <a:p>
            <a:pPr eaLnBrk="1" hangingPunct="1"/>
            <a:r>
              <a:rPr lang="en-US" altLang="en-US" sz="1800" dirty="0"/>
              <a:t>balloons set up by DARPA, from </a:t>
            </a:r>
          </a:p>
          <a:p>
            <a:pPr eaLnBrk="1" hangingPunct="1"/>
            <a:r>
              <a:rPr lang="en-US" altLang="en-US" sz="1800" dirty="0"/>
              <a:t>10am - 5pm EST, Dec 5, 2009.</a:t>
            </a:r>
          </a:p>
          <a:p>
            <a:pPr eaLnBrk="1" hangingPunct="1"/>
            <a:r>
              <a:rPr lang="en-US" altLang="en-US" sz="1800" dirty="0"/>
              <a:t>They were prepared to run the </a:t>
            </a:r>
          </a:p>
          <a:p>
            <a:pPr eaLnBrk="1" hangingPunct="1"/>
            <a:r>
              <a:rPr lang="en-US" altLang="en-US" sz="1800" dirty="0"/>
              <a:t>challenge for 1 week.</a:t>
            </a:r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A99BCB15-99C1-41C8-AA86-2B9FE1478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0"/>
            <a:ext cx="3757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Calibri" panose="020F0502020204030204" pitchFamily="34" charset="0"/>
                <a:hlinkClick r:id="rId3"/>
              </a:rPr>
              <a:t>http://en.wikipedia.org/wiki/DARPA_Network_Challenge</a:t>
            </a:r>
            <a:r>
              <a:rPr lang="en-US" altLang="en-US" sz="1200" dirty="0">
                <a:latin typeface="Calibri" panose="020F0502020204030204" pitchFamily="34" charset="0"/>
              </a:rPr>
              <a:t> </a:t>
            </a:r>
            <a:endParaRPr lang="en-US" altLang="en-US" sz="1200" dirty="0"/>
          </a:p>
        </p:txBody>
      </p:sp>
      <p:sp>
        <p:nvSpPr>
          <p:cNvPr id="36869" name="Rectangle 6">
            <a:extLst>
              <a:ext uri="{FF2B5EF4-FFF2-40B4-BE49-F238E27FC236}">
                <a16:creationId xmlns:a16="http://schemas.microsoft.com/office/drawing/2014/main" id="{4173654D-1A55-43AE-9A05-9DCA0901B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35562"/>
            <a:ext cx="86868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MIT placed first (of 10 teams) -  found all in less 9 hours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Strategy: Invitation based network (4 initial members), finder gets $2000, with everyone in the invitation network getting 0.5 of the previous amount, remainder donated to charity.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Collective Intelligence?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981200" y="1371600"/>
            <a:ext cx="5791200" cy="5257800"/>
            <a:chOff x="1981200" y="1371600"/>
            <a:chExt cx="5791200" cy="5257800"/>
          </a:xfrm>
        </p:grpSpPr>
        <p:sp>
          <p:nvSpPr>
            <p:cNvPr id="6" name="Oval 5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5600" y="47244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Collective Intelligence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33528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Crowd-</a:t>
              </a:r>
              <a:br>
                <a:rPr lang="en-US" sz="2400" dirty="0"/>
              </a:br>
              <a:r>
                <a:rPr lang="en-US" sz="2400" dirty="0"/>
                <a:t>sourcing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800" y="1607403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Human Computation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00600" y="32766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Social Computing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7400" y="5410200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Data</a:t>
              </a:r>
              <a:br>
                <a:rPr lang="en-US" sz="2400" dirty="0"/>
              </a:br>
              <a:r>
                <a:rPr lang="en-US" sz="2400" dirty="0"/>
                <a:t>Mining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400" y="632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Quinn and </a:t>
            </a:r>
            <a:r>
              <a:rPr lang="en-US" dirty="0" err="1">
                <a:hlinkClick r:id="rId2"/>
              </a:rPr>
              <a:t>Bederson</a:t>
            </a:r>
            <a:r>
              <a:rPr lang="en-US" dirty="0"/>
              <a:t>, CHI 2011</a:t>
            </a:r>
          </a:p>
        </p:txBody>
      </p:sp>
    </p:spTree>
    <p:extLst>
      <p:ext uri="{BB962C8B-B14F-4D97-AF65-F5344CB8AC3E}">
        <p14:creationId xmlns:p14="http://schemas.microsoft.com/office/powerpoint/2010/main" val="3540640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dirty="0"/>
              <a:t>Social Computing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017216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“applications and services that facilitate collective action and social interaction online with rich exchange of multimedia information and evolution of aggregate </a:t>
            </a:r>
          </a:p>
          <a:p>
            <a:pPr algn="ctr"/>
            <a:r>
              <a:rPr lang="en-US" sz="3600" dirty="0"/>
              <a:t>knowledge.”</a:t>
            </a:r>
            <a:br>
              <a:rPr lang="en-US" sz="3600" dirty="0"/>
            </a:br>
            <a:br>
              <a:rPr lang="en-US" sz="3600" dirty="0"/>
            </a:br>
            <a:r>
              <a:rPr lang="en-US" sz="2400" dirty="0"/>
              <a:t> </a:t>
            </a:r>
            <a:r>
              <a:rPr lang="en-US" sz="2400" dirty="0" err="1"/>
              <a:t>Parameswaran</a:t>
            </a:r>
            <a:r>
              <a:rPr lang="en-US" sz="2400" dirty="0"/>
              <a:t> and </a:t>
            </a:r>
            <a:r>
              <a:rPr lang="en-US" sz="2400" dirty="0" err="1"/>
              <a:t>Whinston</a:t>
            </a:r>
            <a:r>
              <a:rPr lang="en-US" sz="2400" dirty="0"/>
              <a:t>, </a:t>
            </a:r>
            <a:r>
              <a:rPr lang="en-US" sz="2400" i="1" dirty="0"/>
              <a:t>Social Computing: An Overview,</a:t>
            </a:r>
            <a:r>
              <a:rPr lang="en-US" sz="2400" dirty="0"/>
              <a:t> CAIS 19:37, 2007</a:t>
            </a:r>
            <a:endParaRPr lang="en-US" sz="3600" dirty="0"/>
          </a:p>
        </p:txBody>
      </p:sp>
      <p:grpSp>
        <p:nvGrpSpPr>
          <p:cNvPr id="3" name="Group 11"/>
          <p:cNvGrpSpPr/>
          <p:nvPr/>
        </p:nvGrpSpPr>
        <p:grpSpPr>
          <a:xfrm>
            <a:off x="533400" y="228600"/>
            <a:ext cx="1467853" cy="1447800"/>
            <a:chOff x="1981200" y="1371600"/>
            <a:chExt cx="5638800" cy="5257800"/>
          </a:xfrm>
        </p:grpSpPr>
        <p:sp>
          <p:nvSpPr>
            <p:cNvPr id="13" name="Oval 12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04800"/>
            <a:ext cx="89630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589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71482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54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798F48-D414-43E0-9DBC-4722B696F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53" y="2857650"/>
            <a:ext cx="4220164" cy="37152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4FA4EA-3A83-40EA-9266-F85F800EF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1" y="285082"/>
            <a:ext cx="6677957" cy="28578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CD83E9-D037-465D-9BE7-128B029B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41" y="3926541"/>
            <a:ext cx="3733800" cy="1143000"/>
          </a:xfrm>
        </p:spPr>
        <p:txBody>
          <a:bodyPr/>
          <a:lstStyle/>
          <a:p>
            <a:r>
              <a:rPr lang="en-US" dirty="0"/>
              <a:t>Kialo.com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15ABC-4DFD-4222-BB56-AF412A83FD23}"/>
              </a:ext>
            </a:extLst>
          </p:cNvPr>
          <p:cNvSpPr txBox="1"/>
          <p:nvPr/>
        </p:nvSpPr>
        <p:spPr>
          <a:xfrm>
            <a:off x="365283" y="5105400"/>
            <a:ext cx="4054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Online debate platform where users post arguments for and against various issues</a:t>
            </a:r>
          </a:p>
        </p:txBody>
      </p:sp>
    </p:spTree>
    <p:extLst>
      <p:ext uri="{BB962C8B-B14F-4D97-AF65-F5344CB8AC3E}">
        <p14:creationId xmlns:p14="http://schemas.microsoft.com/office/powerpoint/2010/main" val="2887724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dirty="0"/>
              <a:t>Data Mining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090678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“the application of specific algorithms for extracting patterns from data.”</a:t>
            </a:r>
            <a:br>
              <a:rPr lang="en-US" sz="3600" dirty="0"/>
            </a:br>
            <a:br>
              <a:rPr lang="en-US" sz="3600" dirty="0"/>
            </a:br>
            <a:r>
              <a:rPr lang="en-US" sz="2400" dirty="0"/>
              <a:t> Fayyad, </a:t>
            </a:r>
            <a:r>
              <a:rPr lang="en-US" sz="2400" dirty="0" err="1"/>
              <a:t>Piatetsky</a:t>
            </a:r>
            <a:r>
              <a:rPr lang="en-US" sz="2400" dirty="0"/>
              <a:t>-Shapiro, and Smyth,</a:t>
            </a:r>
          </a:p>
          <a:p>
            <a:pPr algn="ctr"/>
            <a:r>
              <a:rPr lang="en-US" sz="2400" dirty="0"/>
              <a:t>Knowledge Discovery and Data Mining: Towards a </a:t>
            </a:r>
          </a:p>
          <a:p>
            <a:pPr algn="ctr"/>
            <a:r>
              <a:rPr lang="en-US" sz="2400" dirty="0"/>
              <a:t>Unifying Framework, </a:t>
            </a:r>
            <a:r>
              <a:rPr lang="en-US" sz="2400" i="1" dirty="0"/>
              <a:t>Proc. KDD</a:t>
            </a:r>
            <a:r>
              <a:rPr lang="en-US" sz="2400" dirty="0"/>
              <a:t>, 1996</a:t>
            </a:r>
            <a:endParaRPr lang="en-US" sz="3600" dirty="0"/>
          </a:p>
        </p:txBody>
      </p:sp>
      <p:grpSp>
        <p:nvGrpSpPr>
          <p:cNvPr id="3" name="Group 11"/>
          <p:cNvGrpSpPr/>
          <p:nvPr/>
        </p:nvGrpSpPr>
        <p:grpSpPr>
          <a:xfrm>
            <a:off x="533400" y="228600"/>
            <a:ext cx="1467853" cy="1447800"/>
            <a:chOff x="1981200" y="1371600"/>
            <a:chExt cx="5638800" cy="5257800"/>
          </a:xfrm>
        </p:grpSpPr>
        <p:sp>
          <p:nvSpPr>
            <p:cNvPr id="13" name="Oval 12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9150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55626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Twitter mood predicts the stock market (</a:t>
            </a:r>
            <a:r>
              <a:rPr lang="en-US" sz="2800" dirty="0">
                <a:hlinkClick r:id="rId3"/>
              </a:rPr>
              <a:t>Bollen et al., 2011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1241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ache.gawkerassets.com/assets/images/17/2011/11/0e9dcd705c66a39e0e86c86ce265c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96250" cy="56769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6553200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Image: </a:t>
            </a:r>
            <a:r>
              <a:rPr lang="en-US" sz="1200" dirty="0">
                <a:hlinkClick r:id="rId3"/>
              </a:rPr>
              <a:t>http://lifehacker.com/5642050/five-best-movie-recommendation-services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1889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Collective intelligence is a relatively new field that makes use of a networked world</a:t>
            </a:r>
          </a:p>
          <a:p>
            <a:r>
              <a:rPr lang="en-US" dirty="0"/>
              <a:t>Combines</a:t>
            </a:r>
          </a:p>
          <a:p>
            <a:pPr lvl="1"/>
            <a:r>
              <a:rPr lang="en-US" b="1" dirty="0"/>
              <a:t>Human computation</a:t>
            </a:r>
            <a:r>
              <a:rPr lang="en-US" dirty="0"/>
              <a:t>: Get humans to do what a computer can’t</a:t>
            </a:r>
          </a:p>
          <a:p>
            <a:pPr lvl="1"/>
            <a:r>
              <a:rPr lang="en-US" b="1" dirty="0"/>
              <a:t>Crowd sourcing</a:t>
            </a:r>
            <a:r>
              <a:rPr lang="en-US" dirty="0"/>
              <a:t>: Involve the general public</a:t>
            </a:r>
          </a:p>
          <a:p>
            <a:pPr lvl="1"/>
            <a:r>
              <a:rPr lang="en-US" b="1" dirty="0"/>
              <a:t>Social computing</a:t>
            </a:r>
            <a:r>
              <a:rPr lang="en-US" dirty="0"/>
              <a:t>: Grow complex info from public interaction</a:t>
            </a:r>
          </a:p>
          <a:p>
            <a:pPr lvl="1"/>
            <a:r>
              <a:rPr lang="en-US" b="1" dirty="0"/>
              <a:t>Data mining</a:t>
            </a:r>
            <a:r>
              <a:rPr lang="en-US" dirty="0"/>
              <a:t>: Machine learning and data mining algorithms</a:t>
            </a:r>
          </a:p>
          <a:p>
            <a:r>
              <a:rPr lang="en-US" dirty="0"/>
              <a:t>Need for ethical standards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Howe, </a:t>
            </a:r>
            <a:r>
              <a:rPr lang="en-US" i="1" dirty="0"/>
              <a:t>Crowdsourcing</a:t>
            </a:r>
            <a:r>
              <a:rPr lang="en-US" dirty="0"/>
              <a:t> (2008)</a:t>
            </a:r>
          </a:p>
          <a:p>
            <a:r>
              <a:rPr lang="en-US" dirty="0" err="1"/>
              <a:t>Marmanis</a:t>
            </a:r>
            <a:r>
              <a:rPr lang="en-US" dirty="0"/>
              <a:t> &amp; </a:t>
            </a:r>
            <a:r>
              <a:rPr lang="en-US" dirty="0" err="1"/>
              <a:t>Babenko</a:t>
            </a:r>
            <a:r>
              <a:rPr lang="en-US" dirty="0"/>
              <a:t>, </a:t>
            </a:r>
            <a:r>
              <a:rPr lang="en-US" i="1" dirty="0"/>
              <a:t>Algorithms of the Intelligent Web</a:t>
            </a:r>
            <a:r>
              <a:rPr lang="en-US" dirty="0"/>
              <a:t> (2009)</a:t>
            </a:r>
          </a:p>
          <a:p>
            <a:r>
              <a:rPr lang="en-US" dirty="0" err="1"/>
              <a:t>Segaran</a:t>
            </a:r>
            <a:r>
              <a:rPr lang="en-US" dirty="0"/>
              <a:t>, </a:t>
            </a:r>
            <a:r>
              <a:rPr lang="en-US" i="1" dirty="0"/>
              <a:t>Programming Collective Intelligence</a:t>
            </a:r>
            <a:r>
              <a:rPr lang="en-US" dirty="0"/>
              <a:t> (2007)</a:t>
            </a:r>
          </a:p>
          <a:p>
            <a:r>
              <a:rPr lang="en-US" dirty="0" err="1"/>
              <a:t>Shirky</a:t>
            </a:r>
            <a:r>
              <a:rPr lang="en-US" dirty="0"/>
              <a:t>, </a:t>
            </a:r>
            <a:r>
              <a:rPr lang="en-US" i="1" dirty="0"/>
              <a:t>Here Comes Everybody </a:t>
            </a:r>
            <a:r>
              <a:rPr lang="en-US" dirty="0"/>
              <a:t>(2009)</a:t>
            </a:r>
          </a:p>
          <a:p>
            <a:r>
              <a:rPr lang="en-US" dirty="0" err="1"/>
              <a:t>Surowiecki</a:t>
            </a:r>
            <a:r>
              <a:rPr lang="en-US" dirty="0"/>
              <a:t>, </a:t>
            </a:r>
            <a:r>
              <a:rPr lang="en-US" i="1" dirty="0"/>
              <a:t>The Wisdom of Crowds </a:t>
            </a:r>
            <a:r>
              <a:rPr lang="en-US" dirty="0"/>
              <a:t>(2004)</a:t>
            </a:r>
          </a:p>
          <a:p>
            <a:r>
              <a:rPr lang="en-US" dirty="0" err="1"/>
              <a:t>Tapscott</a:t>
            </a:r>
            <a:r>
              <a:rPr lang="en-US" dirty="0"/>
              <a:t>, </a:t>
            </a:r>
            <a:r>
              <a:rPr lang="en-US" i="1" dirty="0" err="1"/>
              <a:t>Wikinomics</a:t>
            </a:r>
            <a:r>
              <a:rPr lang="en-US" dirty="0"/>
              <a:t> (2010)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3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dirty="0"/>
              <a:t>Collective Intelligence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/>
              <a:t>“groups of individuals doing things collectively that seem intelligent.”</a:t>
            </a:r>
            <a:br>
              <a:rPr lang="en-US" sz="3200" dirty="0"/>
            </a:br>
            <a:r>
              <a:rPr lang="en-US" sz="2000" dirty="0"/>
              <a:t>Thomas Malone, Director of MIT Center for Collective Intelligence, 2006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http://cci.mit.edu/about/MaloneLaunchRemarks.html</a:t>
            </a:r>
            <a:br>
              <a:rPr lang="en-US" sz="2000" dirty="0"/>
            </a:br>
            <a:endParaRPr lang="en-US" sz="3200" dirty="0"/>
          </a:p>
          <a:p>
            <a:pPr algn="ctr">
              <a:buNone/>
            </a:pPr>
            <a:r>
              <a:rPr lang="en-US" sz="3200" dirty="0"/>
              <a:t>“when technologists use this phrase they usually mean the combining of behavior, preferences, or ideas of a group of people to create novel insights.” </a:t>
            </a:r>
            <a:br>
              <a:rPr lang="en-US" sz="3200" dirty="0"/>
            </a:br>
            <a:r>
              <a:rPr lang="en-US" sz="2000" dirty="0"/>
              <a:t>Toby </a:t>
            </a:r>
            <a:r>
              <a:rPr lang="en-US" sz="2000" dirty="0" err="1"/>
              <a:t>Segaran</a:t>
            </a:r>
            <a:r>
              <a:rPr lang="en-US" sz="2000" dirty="0"/>
              <a:t>, </a:t>
            </a:r>
            <a:r>
              <a:rPr lang="en-US" sz="2000" i="1" dirty="0"/>
              <a:t>Programming Collective Intelligence</a:t>
            </a:r>
            <a:r>
              <a:rPr lang="en-US" sz="2000" dirty="0"/>
              <a:t>, 2007, p. 2</a:t>
            </a:r>
            <a:endParaRPr lang="en-US" sz="3200" dirty="0"/>
          </a:p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33400" y="228600"/>
            <a:ext cx="1467853" cy="1447800"/>
            <a:chOff x="1981200" y="1371600"/>
            <a:chExt cx="5638800" cy="5257800"/>
          </a:xfrm>
        </p:grpSpPr>
        <p:sp>
          <p:nvSpPr>
            <p:cNvPr id="17" name="Oval 16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rganicseoexpert.org/wp-content/uploads/2012/03/pageran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484120"/>
            <a:ext cx="5486400" cy="3950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6553200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</a:t>
            </a:r>
            <a:r>
              <a:rPr lang="en-US" sz="1200" dirty="0">
                <a:hlinkClick r:id="rId3"/>
              </a:rPr>
              <a:t>: http://organicseoexpert.org/wp-content/uploads/2012/03/pagerank.png</a:t>
            </a:r>
            <a:endParaRPr lang="en-US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"/>
            <a:ext cx="52387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97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" y="597465"/>
            <a:ext cx="4245481" cy="250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606431"/>
            <a:ext cx="4076700" cy="25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4" y="3429000"/>
            <a:ext cx="1876425" cy="141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08" y="3429000"/>
            <a:ext cx="60198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6400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6"/>
              </a:rPr>
              <a:t>http://www.google.com/trends/correlate/comic?p=2</a:t>
            </a:r>
            <a:endParaRPr lang="en-US" sz="1200" dirty="0">
              <a:hlinkClick r:id="rId7"/>
            </a:endParaRPr>
          </a:p>
          <a:p>
            <a:pPr algn="ctr"/>
            <a:r>
              <a:rPr lang="en-US" sz="1200" dirty="0">
                <a:hlinkClick r:id="rId7"/>
              </a:rPr>
              <a:t>http://www.google.org/flutrends/about/how.html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233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dirty="0"/>
              <a:t>Crowdsourcing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828800"/>
            <a:ext cx="777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“the act of taking a job traditionally performed by a designated agent (usually an employee) and outsourcing it to an undefined, generally large group of people in the form of an open call.”</a:t>
            </a:r>
            <a:br>
              <a:rPr lang="en-US" sz="3600" dirty="0"/>
            </a:br>
            <a:br>
              <a:rPr lang="en-US" sz="3600" dirty="0"/>
            </a:br>
            <a:r>
              <a:rPr lang="en-US" sz="2400" dirty="0"/>
              <a:t> Jeff Howe, “The Rise of Crowdsourcing”, </a:t>
            </a:r>
            <a:r>
              <a:rPr lang="en-US" sz="2400" i="1" dirty="0"/>
              <a:t>Wired</a:t>
            </a:r>
            <a:r>
              <a:rPr lang="en-US" sz="2400" dirty="0"/>
              <a:t>, Jun 2006</a:t>
            </a:r>
            <a:br>
              <a:rPr lang="en-US" sz="2400" dirty="0"/>
            </a:br>
            <a:r>
              <a:rPr lang="en-US" sz="2000" dirty="0">
                <a:hlinkClick r:id="rId2"/>
              </a:rPr>
              <a:t> http://www.wired.com/wired/archive/14.06/crowds.html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3400" y="228600"/>
            <a:ext cx="1467853" cy="1447800"/>
            <a:chOff x="1981200" y="1371600"/>
            <a:chExt cx="5638800" cy="5257800"/>
          </a:xfrm>
        </p:grpSpPr>
        <p:sp>
          <p:nvSpPr>
            <p:cNvPr id="13" name="Oval 12"/>
            <p:cNvSpPr/>
            <p:nvPr/>
          </p:nvSpPr>
          <p:spPr>
            <a:xfrm>
              <a:off x="1981200" y="1981200"/>
              <a:ext cx="5029200" cy="411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590800" y="2514600"/>
              <a:ext cx="2362200" cy="2057400"/>
            </a:xfrm>
            <a:prstGeom prst="ellipse">
              <a:avLst/>
            </a:prstGeom>
            <a:solidFill>
              <a:schemeClr val="accent4">
                <a:alpha val="51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343400" y="2514600"/>
              <a:ext cx="2362200" cy="2057400"/>
            </a:xfrm>
            <a:prstGeom prst="ellipse">
              <a:avLst/>
            </a:prstGeom>
            <a:solidFill>
              <a:srgbClr val="FFFF00">
                <a:alpha val="5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1371600"/>
              <a:ext cx="2362200" cy="2057400"/>
            </a:xfrm>
            <a:prstGeom prst="ellipse">
              <a:avLst/>
            </a:prstGeom>
            <a:solidFill>
              <a:schemeClr val="accent2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334000" y="4648200"/>
              <a:ext cx="2286000" cy="1981200"/>
            </a:xfrm>
            <a:prstGeom prst="ellipse">
              <a:avLst/>
            </a:prstGeom>
            <a:solidFill>
              <a:schemeClr val="accent3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92C12D7-E39E-45CD-A16F-253EEAF2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Mechanical Turk</a:t>
            </a:r>
          </a:p>
        </p:txBody>
      </p:sp>
      <p:sp>
        <p:nvSpPr>
          <p:cNvPr id="23554" name="TextBox 3">
            <a:extLst>
              <a:ext uri="{FF2B5EF4-FFF2-40B4-BE49-F238E27FC236}">
                <a16:creationId xmlns:a16="http://schemas.microsoft.com/office/drawing/2014/main" id="{FAC842EE-4E92-47E6-AED9-B97EFC14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324" y="6019800"/>
            <a:ext cx="3920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hlinkClick r:id="rId2"/>
              </a:rPr>
              <a:t>http://en.wikipedia.org/wiki/The_Turk</a:t>
            </a:r>
            <a:endParaRPr lang="en-US" altLang="en-US" sz="1800" dirty="0"/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83A1BEB1-B76D-4E31-A035-85776A871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84350"/>
            <a:ext cx="325596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>
            <a:extLst>
              <a:ext uri="{FF2B5EF4-FFF2-40B4-BE49-F238E27FC236}">
                <a16:creationId xmlns:a16="http://schemas.microsoft.com/office/drawing/2014/main" id="{03D890E6-2456-48A1-8F81-B77645EE1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828800"/>
            <a:ext cx="262572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>
            <a:extLst>
              <a:ext uri="{FF2B5EF4-FFF2-40B4-BE49-F238E27FC236}">
                <a16:creationId xmlns:a16="http://schemas.microsoft.com/office/drawing/2014/main" id="{A21EF242-131A-489D-9EA8-32A3AA38E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3143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0691BB-47DD-4667-8BF4-1C8E0DC0BBB3}"/>
              </a:ext>
            </a:extLst>
          </p:cNvPr>
          <p:cNvSpPr txBox="1"/>
          <p:nvPr/>
        </p:nvSpPr>
        <p:spPr>
          <a:xfrm>
            <a:off x="457200" y="490696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Mechanical chess player in 18</a:t>
            </a:r>
            <a:r>
              <a:rPr lang="en-US" baseline="30000" dirty="0"/>
              <a:t>th</a:t>
            </a:r>
            <a:r>
              <a:rPr lang="en-US" dirty="0"/>
              <a:t> and 19</a:t>
            </a:r>
            <a:r>
              <a:rPr lang="en-US" baseline="30000" dirty="0"/>
              <a:t>th</a:t>
            </a:r>
            <a:r>
              <a:rPr lang="en-US" dirty="0"/>
              <a:t> century that is actually powered by a human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56B65-1628-45B4-969E-49ED9579D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31452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73B141D-FD75-4652-AC2E-550A02E6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Amazon’s </a:t>
            </a:r>
            <a:r>
              <a:rPr lang="en-US" dirty="0" err="1"/>
              <a:t>MTurk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7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mechanical_turk_hit.png">
            <a:extLst>
              <a:ext uri="{FF2B5EF4-FFF2-40B4-BE49-F238E27FC236}">
                <a16:creationId xmlns:a16="http://schemas.microsoft.com/office/drawing/2014/main" id="{4C3B1430-17FD-427D-991C-88276E193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2">
            <a:extLst>
              <a:ext uri="{FF2B5EF4-FFF2-40B4-BE49-F238E27FC236}">
                <a16:creationId xmlns:a16="http://schemas.microsoft.com/office/drawing/2014/main" id="{E4EC292E-CDFC-4D7F-91E6-A8F686198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805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hlinkClick r:id="rId3"/>
              </a:rPr>
              <a:t>http://www.subelsky.com/2011/12/writing-short-horror-story-with-amazon.html</a:t>
            </a:r>
            <a:r>
              <a:rPr lang="en-US" altLang="en-US" sz="1800"/>
              <a:t> </a:t>
            </a:r>
          </a:p>
        </p:txBody>
      </p:sp>
      <p:sp>
        <p:nvSpPr>
          <p:cNvPr id="25603" name="Title 1">
            <a:extLst>
              <a:ext uri="{FF2B5EF4-FFF2-40B4-BE49-F238E27FC236}">
                <a16:creationId xmlns:a16="http://schemas.microsoft.com/office/drawing/2014/main" id="{C06F5653-7D8B-4548-B877-3A9C2D93646F}"/>
              </a:ext>
            </a:extLst>
          </p:cNvPr>
          <p:cNvSpPr txBox="1">
            <a:spLocks/>
          </p:cNvSpPr>
          <p:nvPr/>
        </p:nvSpPr>
        <p:spPr bwMode="auto">
          <a:xfrm>
            <a:off x="10668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latin typeface="Calibri" panose="020F0502020204030204" pitchFamily="34" charset="0"/>
              </a:rPr>
              <a:t>Collaborative Fiction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66813</TotalTime>
  <Words>745</Words>
  <Application>Microsoft Office PowerPoint</Application>
  <PresentationFormat>On-screen Show (4:3)</PresentationFormat>
  <Paragraphs>98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MS PGothic</vt:lpstr>
      <vt:lpstr>Arial</vt:lpstr>
      <vt:lpstr>Calibri</vt:lpstr>
      <vt:lpstr>Office Theme</vt:lpstr>
      <vt:lpstr>Collective Intelligence</vt:lpstr>
      <vt:lpstr>What is Collective Intelligence?</vt:lpstr>
      <vt:lpstr>Collective Intelligence</vt:lpstr>
      <vt:lpstr>PowerPoint Presentation</vt:lpstr>
      <vt:lpstr>PowerPoint Presentation</vt:lpstr>
      <vt:lpstr>Crowdsourcing</vt:lpstr>
      <vt:lpstr>Mechanical Turk</vt:lpstr>
      <vt:lpstr>Amazon’s MTurk</vt:lpstr>
      <vt:lpstr>PowerPoint Presentation</vt:lpstr>
      <vt:lpstr>Ten Thousand Cents</vt:lpstr>
      <vt:lpstr>Human 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 not superset of HC</vt:lpstr>
      <vt:lpstr>Crowdsourcing vs. Human Computation</vt:lpstr>
      <vt:lpstr>PowerPoint Presentation</vt:lpstr>
      <vt:lpstr>Social Computing</vt:lpstr>
      <vt:lpstr>PowerPoint Presentation</vt:lpstr>
      <vt:lpstr>PowerPoint Presentation</vt:lpstr>
      <vt:lpstr>Kialo.com</vt:lpstr>
      <vt:lpstr>Data Mining</vt:lpstr>
      <vt:lpstr>PowerPoint Presentation</vt:lpstr>
      <vt:lpstr>PowerPoint Presentation</vt:lpstr>
      <vt:lpstr>Summary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1918</cp:revision>
  <dcterms:created xsi:type="dcterms:W3CDTF">2011-01-04T16:11:25Z</dcterms:created>
  <dcterms:modified xsi:type="dcterms:W3CDTF">2019-11-13T20:16:44Z</dcterms:modified>
</cp:coreProperties>
</file>