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24" r:id="rId3"/>
    <p:sldId id="427" r:id="rId4"/>
    <p:sldId id="428" r:id="rId5"/>
    <p:sldId id="425" r:id="rId6"/>
    <p:sldId id="426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40" r:id="rId15"/>
    <p:sldId id="436" r:id="rId16"/>
    <p:sldId id="437" r:id="rId17"/>
    <p:sldId id="438" r:id="rId18"/>
    <p:sldId id="439" r:id="rId19"/>
    <p:sldId id="441" r:id="rId20"/>
    <p:sldId id="442" r:id="rId21"/>
    <p:sldId id="443" r:id="rId22"/>
    <p:sldId id="44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AF7"/>
    <a:srgbClr val="E9EDF4"/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odernl.com/images/illustrations/how-viagra-spam-works-large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Document Filtering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1026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Set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053914"/>
              </p:ext>
            </p:extLst>
          </p:nvPr>
        </p:nvGraphicFramePr>
        <p:xfrm>
          <a:off x="2416629" y="1981200"/>
          <a:ext cx="4136571" cy="2590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78857"/>
                <a:gridCol w="1378857"/>
                <a:gridCol w="1378857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casino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money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watch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72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Probabilities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Calculate the probability each word appearing in a good or bad document</a:t>
            </a:r>
          </a:p>
          <a:p>
            <a:r>
              <a:rPr lang="en-US" dirty="0" smtClean="0"/>
              <a:t>Conditional probability: </a:t>
            </a:r>
            <a:r>
              <a:rPr lang="en-US" dirty="0" err="1" smtClean="0"/>
              <a:t>Pr</a:t>
            </a:r>
            <a:r>
              <a:rPr lang="en-US" dirty="0" smtClean="0"/>
              <a:t>(A | B)</a:t>
            </a:r>
          </a:p>
          <a:p>
            <a:pPr lvl="1"/>
            <a:r>
              <a:rPr lang="en-US" dirty="0" smtClean="0"/>
              <a:t>Probability of A given B</a:t>
            </a:r>
          </a:p>
          <a:p>
            <a:r>
              <a:rPr lang="en-US" dirty="0" smtClean="0"/>
              <a:t>P(word | classification)</a:t>
            </a:r>
          </a:p>
          <a:p>
            <a:pPr lvl="1"/>
            <a:r>
              <a:rPr lang="en-US" dirty="0" smtClean="0"/>
              <a:t>For a given classification, what is </a:t>
            </a:r>
            <a:r>
              <a:rPr lang="en-US" dirty="0" err="1" smtClean="0"/>
              <a:t>prob</a:t>
            </a:r>
            <a:r>
              <a:rPr lang="en-US" dirty="0" smtClean="0"/>
              <a:t> that a particular word appears</a:t>
            </a:r>
          </a:p>
          <a:p>
            <a:r>
              <a:rPr lang="en-US" dirty="0" smtClean="0"/>
              <a:t>Probability of a good doc containing “watch”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i="1" dirty="0" smtClean="0"/>
              <a:t>watch</a:t>
            </a:r>
            <a:r>
              <a:rPr lang="en-US" dirty="0" smtClean="0"/>
              <a:t> | </a:t>
            </a:r>
            <a:r>
              <a:rPr lang="en-US" i="1" dirty="0" smtClean="0"/>
              <a:t>good</a:t>
            </a:r>
            <a:r>
              <a:rPr lang="en-US" dirty="0" smtClean="0"/>
              <a:t>) = 2/3 = 0.66667</a:t>
            </a:r>
          </a:p>
          <a:p>
            <a:r>
              <a:rPr lang="en-US" dirty="0" smtClean="0"/>
              <a:t>Probability of a bad doc containing “watch”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watch</a:t>
            </a:r>
            <a:r>
              <a:rPr lang="en-US" dirty="0"/>
              <a:t> | </a:t>
            </a:r>
            <a:r>
              <a:rPr lang="en-US" i="1" dirty="0" smtClean="0"/>
              <a:t>bad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0/2 </a:t>
            </a:r>
            <a:r>
              <a:rPr lang="en-US" dirty="0"/>
              <a:t>= </a:t>
            </a:r>
            <a:r>
              <a:rPr lang="en-US" dirty="0" smtClean="0"/>
              <a:t>0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6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Probabilities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Problem: If word is not frequently seen, probability will be </a:t>
            </a:r>
            <a:r>
              <a:rPr lang="en-US" dirty="0" smtClean="0">
                <a:solidFill>
                  <a:prstClr val="black"/>
                </a:solidFill>
              </a:rPr>
              <a:t>too harsh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money</a:t>
            </a:r>
            <a:r>
              <a:rPr lang="en-US" dirty="0"/>
              <a:t> | </a:t>
            </a:r>
            <a:r>
              <a:rPr lang="en-US" i="1" dirty="0"/>
              <a:t>good</a:t>
            </a:r>
            <a:r>
              <a:rPr lang="en-US" dirty="0"/>
              <a:t>) = 0/3 = 0</a:t>
            </a:r>
          </a:p>
          <a:p>
            <a:r>
              <a:rPr lang="en-US" dirty="0" smtClean="0"/>
              <a:t>Solution: Use an assumed probability of 0.5 which will change as more documents that contain the word are encountered</a:t>
            </a:r>
          </a:p>
          <a:p>
            <a:r>
              <a:rPr lang="en-US" dirty="0" smtClean="0"/>
              <a:t>If you have reason to think word is </a:t>
            </a:r>
            <a:r>
              <a:rPr lang="en-US" dirty="0" err="1" smtClean="0"/>
              <a:t>spammy</a:t>
            </a:r>
            <a:r>
              <a:rPr lang="en-US" dirty="0" smtClean="0"/>
              <a:t> to begin with, increase weight</a:t>
            </a:r>
          </a:p>
          <a:p>
            <a:r>
              <a:rPr lang="en-US" dirty="0" smtClean="0"/>
              <a:t>Assign a weight for assumed probability (1 is highest)</a:t>
            </a:r>
          </a:p>
          <a:p>
            <a:r>
              <a:rPr lang="en-US" dirty="0" smtClean="0"/>
              <a:t>Weighted Probability = (weight * </a:t>
            </a:r>
            <a:r>
              <a:rPr lang="en-US" dirty="0" err="1" smtClean="0"/>
              <a:t>assumedProb</a:t>
            </a:r>
            <a:r>
              <a:rPr lang="en-US" dirty="0" smtClean="0"/>
              <a:t> + count * </a:t>
            </a:r>
            <a:r>
              <a:rPr lang="en-US" dirty="0" err="1" smtClean="0"/>
              <a:t>Pr</a:t>
            </a:r>
            <a:r>
              <a:rPr lang="en-US" dirty="0" smtClean="0"/>
              <a:t>) / (count + weight)</a:t>
            </a:r>
          </a:p>
          <a:p>
            <a:pPr lvl="1"/>
            <a:r>
              <a:rPr lang="en-US" dirty="0" smtClean="0"/>
              <a:t>count = # of times word appeared in good or bad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1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Probabilities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Weighted Probability = (weight * </a:t>
            </a:r>
            <a:r>
              <a:rPr lang="en-US" dirty="0" err="1" smtClean="0"/>
              <a:t>assumedProb</a:t>
            </a:r>
            <a:r>
              <a:rPr lang="en-US" dirty="0" smtClean="0"/>
              <a:t> + count * </a:t>
            </a:r>
            <a:r>
              <a:rPr lang="en-US" dirty="0" err="1" smtClean="0"/>
              <a:t>Pr</a:t>
            </a:r>
            <a:r>
              <a:rPr lang="en-US" dirty="0" smtClean="0"/>
              <a:t>) / (count + weight)</a:t>
            </a:r>
          </a:p>
          <a:p>
            <a:r>
              <a:rPr lang="en-US" dirty="0" err="1" smtClean="0"/>
              <a:t>Pr</a:t>
            </a:r>
            <a:r>
              <a:rPr lang="en-US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money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i="1" dirty="0" smtClean="0"/>
              <a:t>good</a:t>
            </a:r>
            <a:r>
              <a:rPr lang="en-US" dirty="0" smtClean="0"/>
              <a:t>) before processing any documents </a:t>
            </a:r>
            <a:r>
              <a:rPr lang="en-US" dirty="0"/>
              <a:t>with </a:t>
            </a:r>
            <a:r>
              <a:rPr lang="en-US" i="1" dirty="0"/>
              <a:t>money</a:t>
            </a:r>
            <a:r>
              <a:rPr lang="en-US" dirty="0"/>
              <a:t> in it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= (1 * 0.5 + 0 * 0) / (0 + 1) </a:t>
            </a:r>
          </a:p>
          <a:p>
            <a:pPr marL="457200" lvl="1" indent="0">
              <a:buNone/>
            </a:pPr>
            <a:r>
              <a:rPr lang="en-US" dirty="0" smtClean="0"/>
              <a:t>= 0.5</a:t>
            </a:r>
          </a:p>
          <a:p>
            <a:r>
              <a:rPr lang="en-US" dirty="0" err="1" smtClean="0"/>
              <a:t>Pr</a:t>
            </a:r>
            <a:r>
              <a:rPr lang="en-US" baseline="-25000" dirty="0" err="1" smtClean="0"/>
              <a:t>w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i="1" dirty="0"/>
              <a:t>money</a:t>
            </a:r>
            <a:r>
              <a:rPr lang="en-US" dirty="0"/>
              <a:t> | </a:t>
            </a:r>
            <a:r>
              <a:rPr lang="en-US" i="1" dirty="0" smtClean="0"/>
              <a:t>good</a:t>
            </a:r>
            <a:r>
              <a:rPr lang="en-US" dirty="0" smtClean="0"/>
              <a:t>) after processing </a:t>
            </a:r>
            <a:r>
              <a:rPr lang="en-US" b="1" dirty="0" smtClean="0"/>
              <a:t>one</a:t>
            </a:r>
            <a:r>
              <a:rPr lang="en-US" dirty="0" smtClean="0"/>
              <a:t> document with </a:t>
            </a:r>
            <a:r>
              <a:rPr lang="en-US" i="1" dirty="0" smtClean="0"/>
              <a:t>money</a:t>
            </a:r>
            <a:r>
              <a:rPr lang="en-US" dirty="0" smtClean="0"/>
              <a:t> in it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= (1 * 0.5 + </a:t>
            </a:r>
            <a:r>
              <a:rPr lang="en-US" dirty="0" smtClean="0"/>
              <a:t>1 * 0) </a:t>
            </a:r>
            <a:r>
              <a:rPr lang="en-US" dirty="0"/>
              <a:t>/ </a:t>
            </a:r>
            <a:r>
              <a:rPr lang="en-US" dirty="0" smtClean="0"/>
              <a:t>(1 </a:t>
            </a:r>
            <a:r>
              <a:rPr lang="en-US" dirty="0"/>
              <a:t>+ 1) </a:t>
            </a:r>
          </a:p>
          <a:p>
            <a:pPr marL="457200" lvl="1" indent="0">
              <a:buNone/>
            </a:pPr>
            <a:r>
              <a:rPr lang="en-US" dirty="0" smtClean="0"/>
              <a:t>= 0.25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9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Probabilities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631913"/>
              </p:ext>
            </p:extLst>
          </p:nvPr>
        </p:nvGraphicFramePr>
        <p:xfrm>
          <a:off x="1066800" y="1905000"/>
          <a:ext cx="6781800" cy="3733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95719"/>
                <a:gridCol w="1329765"/>
                <a:gridCol w="1063812"/>
                <a:gridCol w="1396252"/>
                <a:gridCol w="1396252"/>
              </a:tblGrid>
              <a:tr h="74676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good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Pr</a:t>
                      </a:r>
                      <a:r>
                        <a:rPr lang="en-US" sz="3200" baseline="-25000" dirty="0" err="1" smtClean="0"/>
                        <a:t>w</a:t>
                      </a:r>
                      <a:r>
                        <a:rPr lang="en-US" sz="3200" dirty="0" smtClean="0"/>
                        <a:t>(g)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Pr</a:t>
                      </a:r>
                      <a:r>
                        <a:rPr lang="en-US" sz="3200" baseline="-25000" dirty="0" err="1" smtClean="0"/>
                        <a:t>w</a:t>
                      </a:r>
                      <a:r>
                        <a:rPr lang="en-US" sz="3200" dirty="0" smtClean="0"/>
                        <a:t>(b)</a:t>
                      </a:r>
                      <a:endParaRPr lang="en-US" sz="32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casino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0.27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0.83</a:t>
                      </a:r>
                      <a:endParaRPr lang="en-US" sz="36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money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0.25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0.75</a:t>
                      </a:r>
                      <a:endParaRPr lang="en-US" sz="36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more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0.9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0.5</a:t>
                      </a:r>
                      <a:endParaRPr lang="en-US" sz="3600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watch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0.61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0.17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76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Bayesian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Classifier combines probabilities for multiple words to determine classification</a:t>
            </a:r>
          </a:p>
          <a:p>
            <a:r>
              <a:rPr lang="en-US" dirty="0" smtClean="0"/>
              <a:t>Called </a:t>
            </a:r>
            <a:r>
              <a:rPr lang="en-US" i="1" dirty="0" smtClean="0"/>
              <a:t>naïve</a:t>
            </a:r>
            <a:r>
              <a:rPr lang="en-US" dirty="0" smtClean="0"/>
              <a:t> because probabilities are combined assuming independence</a:t>
            </a:r>
          </a:p>
          <a:p>
            <a:pPr lvl="1"/>
            <a:r>
              <a:rPr lang="en-US" dirty="0" smtClean="0"/>
              <a:t>Probability of one word being found in doc totally independent of another word being found</a:t>
            </a:r>
          </a:p>
          <a:p>
            <a:pPr lvl="1"/>
            <a:r>
              <a:rPr lang="en-US" dirty="0" smtClean="0"/>
              <a:t>False assumption since word probabilities are often related (</a:t>
            </a:r>
            <a:r>
              <a:rPr lang="en-US" i="1" dirty="0" smtClean="0"/>
              <a:t>money</a:t>
            </a:r>
            <a:r>
              <a:rPr lang="en-US" dirty="0" smtClean="0"/>
              <a:t> and </a:t>
            </a:r>
            <a:r>
              <a:rPr lang="en-US" i="1" dirty="0" smtClean="0"/>
              <a:t>casino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Probability calculated is not actual probability but can be compared to probabilities for other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6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Whole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Naïve Bayesian classifier determines probability of entire document being given a classification 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/>
              <a:t>Category </a:t>
            </a:r>
            <a:r>
              <a:rPr lang="en-US" dirty="0" smtClean="0"/>
              <a:t>| Document) </a:t>
            </a:r>
          </a:p>
          <a:p>
            <a:r>
              <a:rPr lang="en-US" dirty="0" smtClean="0"/>
              <a:t>Assume: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i="1" dirty="0" smtClean="0"/>
              <a:t>python</a:t>
            </a:r>
            <a:r>
              <a:rPr lang="en-US" dirty="0" smtClean="0"/>
              <a:t> | </a:t>
            </a:r>
            <a:r>
              <a:rPr lang="en-US" i="1" dirty="0" smtClean="0"/>
              <a:t>bad</a:t>
            </a:r>
            <a:r>
              <a:rPr lang="en-US" dirty="0" smtClean="0"/>
              <a:t>) = 0.2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i="1" dirty="0" smtClean="0"/>
              <a:t>casino</a:t>
            </a:r>
            <a:r>
              <a:rPr lang="en-US" dirty="0" smtClean="0"/>
              <a:t> | </a:t>
            </a:r>
            <a:r>
              <a:rPr lang="en-US" i="1" dirty="0" smtClean="0"/>
              <a:t>bad</a:t>
            </a:r>
            <a:r>
              <a:rPr lang="en-US" dirty="0" smtClean="0"/>
              <a:t>) = 0.8</a:t>
            </a:r>
          </a:p>
          <a:p>
            <a:r>
              <a:rPr lang="en-US" dirty="0" smtClean="0"/>
              <a:t>So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i="1" dirty="0" smtClean="0"/>
              <a:t>python</a:t>
            </a:r>
            <a:r>
              <a:rPr lang="en-US" dirty="0" smtClean="0"/>
              <a:t> &amp; </a:t>
            </a:r>
            <a:r>
              <a:rPr lang="en-US" i="1" dirty="0" smtClean="0"/>
              <a:t>casino</a:t>
            </a:r>
            <a:r>
              <a:rPr lang="en-US" dirty="0" smtClean="0"/>
              <a:t> | </a:t>
            </a:r>
            <a:r>
              <a:rPr lang="en-US" i="1" dirty="0" smtClean="0"/>
              <a:t>bad</a:t>
            </a:r>
            <a:r>
              <a:rPr lang="en-US" dirty="0" smtClean="0"/>
              <a:t>) = 0.2 * 0.8 = 0.16</a:t>
            </a:r>
          </a:p>
          <a:p>
            <a:r>
              <a:rPr lang="en-US" dirty="0" smtClean="0"/>
              <a:t>This is </a:t>
            </a:r>
            <a:r>
              <a:rPr lang="en-US" dirty="0" err="1" smtClean="0"/>
              <a:t>Pr</a:t>
            </a:r>
            <a:r>
              <a:rPr lang="en-US" dirty="0" smtClean="0"/>
              <a:t>(Document | Category)</a:t>
            </a:r>
          </a:p>
          <a:p>
            <a:r>
              <a:rPr lang="en-US" dirty="0" smtClean="0"/>
              <a:t>How do we calculate </a:t>
            </a:r>
            <a:r>
              <a:rPr lang="en-US" dirty="0" err="1" smtClean="0"/>
              <a:t>Pr</a:t>
            </a:r>
            <a:r>
              <a:rPr lang="en-US" dirty="0" smtClean="0"/>
              <a:t>(Category | Document)?</a:t>
            </a:r>
          </a:p>
        </p:txBody>
      </p:sp>
    </p:spTree>
    <p:extLst>
      <p:ext uri="{BB962C8B-B14F-4D97-AF65-F5344CB8AC3E}">
        <p14:creationId xmlns:p14="http://schemas.microsoft.com/office/powerpoint/2010/main" val="291943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Named after </a:t>
            </a:r>
            <a:r>
              <a:rPr lang="en-US" sz="3000" dirty="0"/>
              <a:t>British mathematician &amp; Presbyterian </a:t>
            </a:r>
            <a:r>
              <a:rPr lang="en-US" sz="3000" dirty="0" smtClean="0"/>
              <a:t>minister Thomas Bayes </a:t>
            </a:r>
            <a:br>
              <a:rPr lang="en-US" sz="3000" dirty="0" smtClean="0"/>
            </a:br>
            <a:r>
              <a:rPr lang="en-US" sz="3000" dirty="0" smtClean="0"/>
              <a:t>(1700s)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err="1" smtClean="0"/>
              <a:t>Pr</a:t>
            </a:r>
            <a:r>
              <a:rPr lang="en-US" sz="3000" dirty="0" smtClean="0"/>
              <a:t>(A | B) = </a:t>
            </a:r>
            <a:r>
              <a:rPr lang="en-US" sz="3000" dirty="0" err="1" smtClean="0"/>
              <a:t>Pr</a:t>
            </a:r>
            <a:r>
              <a:rPr lang="en-US" sz="3000" dirty="0" smtClean="0"/>
              <a:t>(B | A) * </a:t>
            </a:r>
            <a:r>
              <a:rPr lang="en-US" sz="3000" dirty="0" err="1" smtClean="0"/>
              <a:t>Pr</a:t>
            </a:r>
            <a:r>
              <a:rPr lang="en-US" sz="3000" dirty="0" smtClean="0"/>
              <a:t>(A)/</a:t>
            </a:r>
            <a:r>
              <a:rPr lang="en-US" sz="3000" dirty="0" err="1" smtClean="0"/>
              <a:t>Pr</a:t>
            </a:r>
            <a:r>
              <a:rPr lang="en-US" sz="3000" dirty="0" smtClean="0"/>
              <a:t>(B)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err="1" smtClean="0"/>
              <a:t>Pr</a:t>
            </a:r>
            <a:r>
              <a:rPr lang="en-US" sz="3000" dirty="0" smtClean="0"/>
              <a:t>(Cat | Doc) = </a:t>
            </a:r>
            <a:r>
              <a:rPr lang="en-US" sz="3000" dirty="0" err="1" smtClean="0"/>
              <a:t>Pr</a:t>
            </a:r>
            <a:r>
              <a:rPr lang="en-US" sz="3000" dirty="0" smtClean="0"/>
              <a:t>(Doc | Cat) * </a:t>
            </a:r>
            <a:r>
              <a:rPr lang="en-US" sz="3000" dirty="0" err="1" smtClean="0"/>
              <a:t>Pr</a:t>
            </a:r>
            <a:r>
              <a:rPr lang="en-US" sz="3000" dirty="0" smtClean="0"/>
              <a:t>(Cat) / </a:t>
            </a:r>
            <a:r>
              <a:rPr lang="en-US" sz="3000" dirty="0" err="1" smtClean="0"/>
              <a:t>Pr</a:t>
            </a:r>
            <a:r>
              <a:rPr lang="en-US" sz="3000" dirty="0" smtClean="0"/>
              <a:t>(Doc)</a:t>
            </a:r>
          </a:p>
          <a:p>
            <a:pPr lvl="1"/>
            <a:r>
              <a:rPr lang="en-US" sz="2600" dirty="0" smtClean="0"/>
              <a:t>Where </a:t>
            </a:r>
            <a:r>
              <a:rPr lang="en-US" sz="2600" dirty="0" err="1" smtClean="0"/>
              <a:t>Pr</a:t>
            </a:r>
            <a:r>
              <a:rPr lang="en-US" sz="2600" dirty="0" smtClean="0"/>
              <a:t>(Cat) = # docs in category / total # docs</a:t>
            </a:r>
          </a:p>
          <a:p>
            <a:pPr lvl="1"/>
            <a:r>
              <a:rPr lang="en-US" sz="2600" dirty="0" err="1" smtClean="0"/>
              <a:t>Pr</a:t>
            </a:r>
            <a:r>
              <a:rPr lang="en-US" sz="2600" dirty="0" smtClean="0"/>
              <a:t>(Doc) is usually ignored since it is the same no matter what the category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1619706"/>
            <a:ext cx="14573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400800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http://en.wikipedia.org/wiki/Thomas_Bayes</a:t>
            </a:r>
          </a:p>
        </p:txBody>
      </p:sp>
    </p:spTree>
    <p:extLst>
      <p:ext uri="{BB962C8B-B14F-4D97-AF65-F5344CB8AC3E}">
        <p14:creationId xmlns:p14="http://schemas.microsoft.com/office/powerpoint/2010/main" val="431898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Bayes’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(Cat | Doc) = </a:t>
            </a:r>
            <a:r>
              <a:rPr lang="en-US" dirty="0" err="1"/>
              <a:t>Pr</a:t>
            </a:r>
            <a:r>
              <a:rPr lang="en-US" dirty="0"/>
              <a:t>(Doc | Cat) * </a:t>
            </a:r>
            <a:r>
              <a:rPr lang="en-US" dirty="0" err="1"/>
              <a:t>Pr</a:t>
            </a:r>
            <a:r>
              <a:rPr lang="en-US" dirty="0"/>
              <a:t>(Cat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</a:t>
            </a:r>
            <a:r>
              <a:rPr lang="en-US" dirty="0" smtClean="0"/>
              <a:t>(good | “more money”)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= </a:t>
            </a:r>
            <a:r>
              <a:rPr lang="en-US" dirty="0" err="1" smtClean="0"/>
              <a:t>Pr</a:t>
            </a:r>
            <a:r>
              <a:rPr lang="en-US" dirty="0" smtClean="0"/>
              <a:t>(“more money” | good) * </a:t>
            </a:r>
            <a:r>
              <a:rPr lang="en-US" dirty="0" err="1" smtClean="0"/>
              <a:t>Pr</a:t>
            </a:r>
            <a:r>
              <a:rPr lang="en-US" dirty="0" smtClean="0"/>
              <a:t>(good)</a:t>
            </a:r>
          </a:p>
          <a:p>
            <a:pPr marL="0" indent="0">
              <a:buNone/>
            </a:pPr>
            <a:r>
              <a:rPr lang="en-US" dirty="0" smtClean="0"/>
              <a:t>    =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more|good</a:t>
            </a:r>
            <a:r>
              <a:rPr lang="en-US" dirty="0" smtClean="0"/>
              <a:t>) *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money|good</a:t>
            </a:r>
            <a:r>
              <a:rPr lang="en-US" dirty="0" smtClean="0"/>
              <a:t>) * 3/5</a:t>
            </a:r>
          </a:p>
          <a:p>
            <a:pPr marL="0" indent="0">
              <a:buNone/>
            </a:pPr>
            <a:r>
              <a:rPr lang="en-US" dirty="0" smtClean="0"/>
              <a:t>    = 0.9 * 0.25 * 0.6</a:t>
            </a:r>
          </a:p>
          <a:p>
            <a:pPr marL="0" indent="0">
              <a:buNone/>
            </a:pPr>
            <a:r>
              <a:rPr lang="en-US" dirty="0" smtClean="0"/>
              <a:t>    = </a:t>
            </a:r>
            <a:r>
              <a:rPr lang="en-US" b="1" dirty="0" smtClean="0"/>
              <a:t>0.135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161647"/>
              </p:ext>
            </p:extLst>
          </p:nvPr>
        </p:nvGraphicFramePr>
        <p:xfrm>
          <a:off x="4572000" y="4343400"/>
          <a:ext cx="4191001" cy="198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86118"/>
                <a:gridCol w="821765"/>
                <a:gridCol w="657412"/>
                <a:gridCol w="862853"/>
                <a:gridCol w="862853"/>
              </a:tblGrid>
              <a:tr h="3810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Pr</a:t>
                      </a:r>
                      <a:r>
                        <a:rPr lang="en-US" sz="1800" baseline="-25000" dirty="0" err="1" smtClean="0"/>
                        <a:t>w</a:t>
                      </a:r>
                      <a:r>
                        <a:rPr lang="en-US" sz="1800" dirty="0" smtClean="0"/>
                        <a:t>(g)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Pr</a:t>
                      </a:r>
                      <a:r>
                        <a:rPr lang="en-US" sz="1800" baseline="-25000" dirty="0" err="1" smtClean="0"/>
                        <a:t>w</a:t>
                      </a:r>
                      <a:r>
                        <a:rPr lang="en-US" sz="1800" baseline="-25000" dirty="0" smtClean="0"/>
                        <a:t> </a:t>
                      </a:r>
                      <a:r>
                        <a:rPr lang="en-US" sz="1800" dirty="0" smtClean="0"/>
                        <a:t>(b)</a:t>
                      </a:r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casino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money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0.75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34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Bayes’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(Cat | Doc) = </a:t>
            </a:r>
            <a:r>
              <a:rPr lang="en-US" dirty="0" err="1"/>
              <a:t>Pr</a:t>
            </a:r>
            <a:r>
              <a:rPr lang="en-US" dirty="0"/>
              <a:t>(Doc | Cat) * </a:t>
            </a:r>
            <a:r>
              <a:rPr lang="en-US" dirty="0" err="1"/>
              <a:t>Pr</a:t>
            </a:r>
            <a:r>
              <a:rPr lang="en-US" dirty="0"/>
              <a:t>(Cat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</a:t>
            </a:r>
            <a:r>
              <a:rPr lang="en-US" dirty="0" smtClean="0"/>
              <a:t>(bad | “more money”) </a:t>
            </a:r>
          </a:p>
          <a:p>
            <a:pPr marL="0" indent="0">
              <a:buNone/>
            </a:pPr>
            <a:r>
              <a:rPr lang="en-US" dirty="0" smtClean="0"/>
              <a:t>    = </a:t>
            </a:r>
            <a:r>
              <a:rPr lang="en-US" dirty="0" err="1" smtClean="0"/>
              <a:t>Pr</a:t>
            </a:r>
            <a:r>
              <a:rPr lang="en-US" dirty="0" smtClean="0"/>
              <a:t>(“more money” | bad) * </a:t>
            </a:r>
            <a:r>
              <a:rPr lang="en-US" dirty="0" err="1" smtClean="0"/>
              <a:t>Pr</a:t>
            </a:r>
            <a:r>
              <a:rPr lang="en-US" dirty="0" smtClean="0"/>
              <a:t>(bad)</a:t>
            </a:r>
          </a:p>
          <a:p>
            <a:pPr marL="0" indent="0">
              <a:buNone/>
            </a:pPr>
            <a:r>
              <a:rPr lang="en-US" dirty="0" smtClean="0"/>
              <a:t>    =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more|bad</a:t>
            </a:r>
            <a:r>
              <a:rPr lang="en-US" dirty="0" smtClean="0"/>
              <a:t>) *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money|bad</a:t>
            </a:r>
            <a:r>
              <a:rPr lang="en-US" dirty="0" smtClean="0"/>
              <a:t>) * 2/5</a:t>
            </a:r>
          </a:p>
          <a:p>
            <a:pPr marL="0" indent="0">
              <a:buNone/>
            </a:pPr>
            <a:r>
              <a:rPr lang="en-US" dirty="0" smtClean="0"/>
              <a:t>    = 0.5 * 0.75 * 0.4</a:t>
            </a:r>
          </a:p>
          <a:p>
            <a:pPr marL="0" indent="0">
              <a:buNone/>
            </a:pPr>
            <a:r>
              <a:rPr lang="en-US" dirty="0" smtClean="0"/>
              <a:t>    = </a:t>
            </a:r>
            <a:r>
              <a:rPr lang="en-US" b="1" dirty="0" smtClean="0"/>
              <a:t>0.15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965466"/>
              </p:ext>
            </p:extLst>
          </p:nvPr>
        </p:nvGraphicFramePr>
        <p:xfrm>
          <a:off x="4572000" y="4343400"/>
          <a:ext cx="4191001" cy="198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86118"/>
                <a:gridCol w="821765"/>
                <a:gridCol w="657412"/>
                <a:gridCol w="862853"/>
                <a:gridCol w="862853"/>
              </a:tblGrid>
              <a:tr h="3810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Pr</a:t>
                      </a:r>
                      <a:r>
                        <a:rPr lang="en-US" sz="1800" baseline="-25000" dirty="0" err="1" smtClean="0"/>
                        <a:t>w</a:t>
                      </a:r>
                      <a:r>
                        <a:rPr lang="en-US" sz="1800" dirty="0" smtClean="0"/>
                        <a:t>(g)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Pr</a:t>
                      </a:r>
                      <a:r>
                        <a:rPr lang="en-US" sz="1800" baseline="-25000" dirty="0" err="1" smtClean="0"/>
                        <a:t>w</a:t>
                      </a:r>
                      <a:r>
                        <a:rPr lang="en-US" sz="1800" baseline="-25000" dirty="0" smtClean="0"/>
                        <a:t> </a:t>
                      </a:r>
                      <a:r>
                        <a:rPr lang="en-US" sz="1800" dirty="0" smtClean="0"/>
                        <a:t>(b)</a:t>
                      </a:r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casino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money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0.75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76294"/>
            <a:ext cx="3352800" cy="260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classify these documents?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3288260" cy="255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85" y="2209800"/>
            <a:ext cx="3307315" cy="256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094"/>
            <a:ext cx="3347760" cy="26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5486400"/>
            <a:ext cx="677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Science, Leisure, Programming, 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0794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Bayes’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Pr</a:t>
            </a:r>
            <a:r>
              <a:rPr lang="en-US" sz="2800" dirty="0" smtClean="0"/>
              <a:t>(bad| “more money”) &gt; </a:t>
            </a:r>
            <a:r>
              <a:rPr lang="en-US" sz="2800" dirty="0" err="1" smtClean="0"/>
              <a:t>Pr</a:t>
            </a:r>
            <a:r>
              <a:rPr lang="en-US" sz="2800" dirty="0" smtClean="0"/>
              <a:t>(good| </a:t>
            </a:r>
            <a:r>
              <a:rPr lang="en-US" sz="2800" dirty="0"/>
              <a:t>“more money</a:t>
            </a:r>
            <a:r>
              <a:rPr lang="en-US" sz="2800" dirty="0" smtClean="0"/>
              <a:t>”)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document more likely to be spam!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132658"/>
              </p:ext>
            </p:extLst>
          </p:nvPr>
        </p:nvGraphicFramePr>
        <p:xfrm>
          <a:off x="4572000" y="4343400"/>
          <a:ext cx="4191001" cy="198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86118"/>
                <a:gridCol w="821765"/>
                <a:gridCol w="657412"/>
                <a:gridCol w="862853"/>
                <a:gridCol w="862853"/>
              </a:tblGrid>
              <a:tr h="3810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Pr</a:t>
                      </a:r>
                      <a:r>
                        <a:rPr lang="en-US" sz="1800" baseline="-25000" dirty="0" err="1" smtClean="0"/>
                        <a:t>w</a:t>
                      </a:r>
                      <a:r>
                        <a:rPr lang="en-US" sz="1800" dirty="0" smtClean="0"/>
                        <a:t>(g)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Pr</a:t>
                      </a:r>
                      <a:r>
                        <a:rPr lang="en-US" sz="1800" baseline="-25000" dirty="0" err="1" smtClean="0"/>
                        <a:t>w</a:t>
                      </a:r>
                      <a:r>
                        <a:rPr lang="en-US" sz="1800" baseline="-25000" dirty="0" smtClean="0"/>
                        <a:t> </a:t>
                      </a:r>
                      <a:r>
                        <a:rPr lang="en-US" sz="1800" dirty="0" smtClean="0"/>
                        <a:t>(b)</a:t>
                      </a:r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casino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money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0.75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688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Final step is to determine a category</a:t>
            </a:r>
          </a:p>
          <a:p>
            <a:r>
              <a:rPr lang="en-US" dirty="0" smtClean="0"/>
              <a:t>For spam filter, OK to classify some spam as good, but never want to classify good mail as spam (minimize false positives)</a:t>
            </a:r>
          </a:p>
          <a:p>
            <a:r>
              <a:rPr lang="en-US" dirty="0" smtClean="0"/>
              <a:t>Use thresholds to reduce false positives</a:t>
            </a:r>
          </a:p>
          <a:p>
            <a:r>
              <a:rPr lang="en-US" dirty="0" smtClean="0"/>
              <a:t>Example: Threshold for bad = 3, good = 1 </a:t>
            </a:r>
          </a:p>
          <a:p>
            <a:pPr lvl="1"/>
            <a:r>
              <a:rPr lang="en-US" dirty="0" smtClean="0"/>
              <a:t>Bad: Bad </a:t>
            </a:r>
            <a:r>
              <a:rPr lang="en-US" dirty="0" err="1" smtClean="0"/>
              <a:t>prob</a:t>
            </a:r>
            <a:r>
              <a:rPr lang="en-US" dirty="0" smtClean="0"/>
              <a:t> must be 3x good </a:t>
            </a:r>
            <a:r>
              <a:rPr lang="en-US" dirty="0" err="1" smtClean="0"/>
              <a:t>prob</a:t>
            </a:r>
            <a:endParaRPr lang="en-US" dirty="0" smtClean="0"/>
          </a:p>
          <a:p>
            <a:pPr lvl="1"/>
            <a:r>
              <a:rPr lang="en-US" dirty="0" smtClean="0"/>
              <a:t>Good: Good </a:t>
            </a:r>
            <a:r>
              <a:rPr lang="en-US" dirty="0" err="1" smtClean="0"/>
              <a:t>prob</a:t>
            </a:r>
            <a:r>
              <a:rPr lang="en-US" dirty="0" smtClean="0"/>
              <a:t> is anything &gt; bad </a:t>
            </a:r>
            <a:r>
              <a:rPr lang="en-US" dirty="0" err="1" smtClean="0"/>
              <a:t>prob</a:t>
            </a:r>
            <a:endParaRPr lang="en-US" dirty="0" smtClean="0"/>
          </a:p>
          <a:p>
            <a:pPr lvl="1"/>
            <a:r>
              <a:rPr lang="en-US" dirty="0" smtClean="0"/>
              <a:t>Unknown: Bad </a:t>
            </a:r>
            <a:r>
              <a:rPr lang="en-US" dirty="0" err="1" smtClean="0"/>
              <a:t>prob</a:t>
            </a:r>
            <a:r>
              <a:rPr lang="en-US" dirty="0" smtClean="0"/>
              <a:t> &lt; 3x good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9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we calculated…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err="1" smtClean="0"/>
              <a:t>Pr</a:t>
            </a:r>
            <a:r>
              <a:rPr lang="en-US" dirty="0" smtClean="0"/>
              <a:t>(good </a:t>
            </a:r>
            <a:r>
              <a:rPr lang="en-US" dirty="0"/>
              <a:t>| “more money”) </a:t>
            </a:r>
            <a:r>
              <a:rPr lang="en-US" dirty="0" smtClean="0"/>
              <a:t>= 0.135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Pr</a:t>
            </a:r>
            <a:r>
              <a:rPr lang="en-US" dirty="0" smtClean="0"/>
              <a:t>(bad | </a:t>
            </a:r>
            <a:r>
              <a:rPr lang="en-US" dirty="0"/>
              <a:t>“more money”) = </a:t>
            </a:r>
            <a:r>
              <a:rPr lang="en-US" dirty="0" smtClean="0"/>
              <a:t>0.15</a:t>
            </a:r>
            <a:endParaRPr lang="en-US" dirty="0"/>
          </a:p>
          <a:p>
            <a:r>
              <a:rPr lang="en-US" dirty="0" smtClean="0"/>
              <a:t>If use threshold </a:t>
            </a:r>
            <a:r>
              <a:rPr lang="en-US" dirty="0"/>
              <a:t>bad = 3, good = 1 </a:t>
            </a:r>
            <a:r>
              <a:rPr lang="en-US" dirty="0" smtClean="0"/>
              <a:t>then…</a:t>
            </a:r>
          </a:p>
          <a:p>
            <a:pPr marL="0" indent="0">
              <a:buNone/>
            </a:pPr>
            <a:r>
              <a:rPr lang="en-US" dirty="0" smtClean="0"/>
              <a:t>	0.15 &lt; 0.135 × 3 so categorize as Unknown</a:t>
            </a:r>
          </a:p>
          <a:p>
            <a:r>
              <a:rPr lang="en-US" dirty="0" smtClean="0"/>
              <a:t>Therefore best not to label as spam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classify these documents?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486400"/>
            <a:ext cx="677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Important, Work, Personal, Spam, etc.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953000" cy="38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7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external features can be used depending on type of document</a:t>
            </a:r>
          </a:p>
          <a:p>
            <a:pPr lvl="1"/>
            <a:r>
              <a:rPr lang="en-US" dirty="0" smtClean="0"/>
              <a:t>Links pointing in?  Links pointing out?</a:t>
            </a:r>
          </a:p>
          <a:p>
            <a:pPr lvl="1"/>
            <a:r>
              <a:rPr lang="en-US" dirty="0" smtClean="0"/>
              <a:t>Recipient list?  Sender’s email and IP address?</a:t>
            </a:r>
          </a:p>
          <a:p>
            <a:r>
              <a:rPr lang="en-US" dirty="0" smtClean="0"/>
              <a:t>Many internal features</a:t>
            </a:r>
          </a:p>
          <a:p>
            <a:pPr lvl="1"/>
            <a:r>
              <a:rPr lang="en-US" dirty="0" smtClean="0"/>
              <a:t>Use of certain words or phrases</a:t>
            </a:r>
          </a:p>
          <a:p>
            <a:pPr lvl="1"/>
            <a:r>
              <a:rPr lang="en-US" dirty="0" smtClean="0"/>
              <a:t>Color and sizes of words</a:t>
            </a:r>
          </a:p>
          <a:p>
            <a:pPr lvl="1"/>
            <a:r>
              <a:rPr lang="en-US" dirty="0" smtClean="0"/>
              <a:t>Document length</a:t>
            </a:r>
          </a:p>
          <a:p>
            <a:pPr lvl="1"/>
            <a:r>
              <a:rPr lang="en-US" dirty="0" smtClean="0"/>
              <a:t>Grammar analysis</a:t>
            </a:r>
          </a:p>
          <a:p>
            <a:r>
              <a:rPr lang="en-US" dirty="0" smtClean="0"/>
              <a:t>We will focus on internal features to build a classifier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Unsolicited, unwanted, bulk</a:t>
            </a:r>
            <a:br>
              <a:rPr lang="en-US" dirty="0" smtClean="0"/>
            </a:br>
            <a:r>
              <a:rPr lang="en-US" dirty="0" smtClean="0"/>
              <a:t>messages sent via electronic</a:t>
            </a:r>
            <a:br>
              <a:rPr lang="en-US" dirty="0" smtClean="0"/>
            </a:br>
            <a:r>
              <a:rPr lang="en-US" dirty="0" smtClean="0"/>
              <a:t>messaging systems</a:t>
            </a:r>
          </a:p>
          <a:p>
            <a:r>
              <a:rPr lang="en-US" dirty="0" smtClean="0"/>
              <a:t>Usually advertising or some </a:t>
            </a:r>
            <a:br>
              <a:rPr lang="en-US" dirty="0" smtClean="0"/>
            </a:br>
            <a:r>
              <a:rPr lang="en-US" dirty="0" smtClean="0"/>
              <a:t>economic incentive</a:t>
            </a:r>
          </a:p>
          <a:p>
            <a:r>
              <a:rPr lang="en-US" dirty="0" smtClean="0"/>
              <a:t>Many forms: email, forum posts, blog comments, social networking, web pages for search engines, etc</a:t>
            </a:r>
            <a:r>
              <a:rPr lang="en-US" dirty="0"/>
              <a:t>.</a:t>
            </a:r>
          </a:p>
        </p:txBody>
      </p:sp>
      <p:pic>
        <p:nvPicPr>
          <p:cNvPr id="3074" name="Picture 2" descr="http://2.bp.blogspot.com/-j291Y0vD0nI/T96G0b8A5XI/AAAAAAAAE5E/WYGTbr8IAWQ/s1600/Sp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2194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5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dernl.com/images/illustrations/how-viagra-spam-works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3" y="215726"/>
            <a:ext cx="8631247" cy="61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4008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http://modernl.com/images/illustrations/how-viagra-spam-works-large.png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412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features for classifying documents</a:t>
            </a:r>
          </a:p>
          <a:p>
            <a:r>
              <a:rPr lang="en-US" dirty="0" smtClean="0"/>
              <a:t>Feature is anything you can determine that is present or absent in the item</a:t>
            </a:r>
          </a:p>
          <a:p>
            <a:r>
              <a:rPr lang="en-US" dirty="0" smtClean="0"/>
              <a:t>Best features are common enough to appear frequently but not all the time</a:t>
            </a:r>
          </a:p>
          <a:p>
            <a:r>
              <a:rPr lang="en-US" dirty="0" smtClean="0"/>
              <a:t>Words in document are a useful feature</a:t>
            </a:r>
          </a:p>
          <a:p>
            <a:r>
              <a:rPr lang="en-US" dirty="0" smtClean="0"/>
              <a:t>For spam detection, certain words like </a:t>
            </a:r>
            <a:r>
              <a:rPr lang="en-US" i="1" dirty="0" err="1" smtClean="0"/>
              <a:t>viagra</a:t>
            </a:r>
            <a:r>
              <a:rPr lang="en-US" dirty="0"/>
              <a:t> </a:t>
            </a:r>
            <a:r>
              <a:rPr lang="en-US" dirty="0" smtClean="0"/>
              <a:t>usually appear in spam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2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Classifiers learn by being trained – supervised learning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The more examples of documents and their correct classifications it sees, the better it will get </a:t>
            </a:r>
          </a:p>
          <a:p>
            <a:r>
              <a:rPr lang="en-US" dirty="0" smtClean="0"/>
              <a:t>Over time the features which are more important become more 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4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Examples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8288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“We should watch more”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00B050"/>
                </a:solidFill>
                <a:sym typeface="Wingdings" pitchFamily="2" charset="2"/>
              </a:rPr>
              <a:t>Good</a:t>
            </a:r>
          </a:p>
          <a:p>
            <a:r>
              <a:rPr lang="en-US" sz="2800" dirty="0" smtClean="0">
                <a:sym typeface="Wingdings" pitchFamily="2" charset="2"/>
              </a:rPr>
              <a:t>“Do more good to others”  </a:t>
            </a:r>
            <a:r>
              <a:rPr lang="en-US" sz="2800" dirty="0" smtClean="0">
                <a:solidFill>
                  <a:srgbClr val="00B050"/>
                </a:solidFill>
                <a:sym typeface="Wingdings" pitchFamily="2" charset="2"/>
              </a:rPr>
              <a:t>Good</a:t>
            </a:r>
          </a:p>
          <a:p>
            <a:r>
              <a:rPr lang="en-US" sz="2800" dirty="0" smtClean="0">
                <a:sym typeface="Wingdings" pitchFamily="2" charset="2"/>
              </a:rPr>
              <a:t>“Poker, blackjack, and casino” 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Bad</a:t>
            </a:r>
          </a:p>
          <a:p>
            <a:r>
              <a:rPr lang="en-US" sz="2800" dirty="0" smtClean="0">
                <a:sym typeface="Wingdings" pitchFamily="2" charset="2"/>
              </a:rPr>
              <a:t>“Make more money at the online casino” 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Bad</a:t>
            </a:r>
          </a:p>
          <a:p>
            <a:r>
              <a:rPr lang="en-US" sz="2800" dirty="0" smtClean="0">
                <a:sym typeface="Wingdings" pitchFamily="2" charset="2"/>
              </a:rPr>
              <a:t>“Watch one more time”  </a:t>
            </a:r>
            <a:r>
              <a:rPr lang="en-US" sz="2800" dirty="0" smtClean="0">
                <a:solidFill>
                  <a:srgbClr val="00B050"/>
                </a:solidFill>
                <a:sym typeface="Wingdings" pitchFamily="2" charset="2"/>
              </a:rPr>
              <a:t>Good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029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Count number of times each word is present in each category.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6345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100114</TotalTime>
  <Words>993</Words>
  <Application>Microsoft Office PowerPoint</Application>
  <PresentationFormat>On-screen Show (4:3)</PresentationFormat>
  <Paragraphs>231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Document Filtering</vt:lpstr>
      <vt:lpstr>Can we classify these documents?</vt:lpstr>
      <vt:lpstr>Can we classify these documents?</vt:lpstr>
      <vt:lpstr>Features</vt:lpstr>
      <vt:lpstr>Spam</vt:lpstr>
      <vt:lpstr>PowerPoint Presentation</vt:lpstr>
      <vt:lpstr>Classifiers</vt:lpstr>
      <vt:lpstr>Training the Classifier</vt:lpstr>
      <vt:lpstr>Training Examples</vt:lpstr>
      <vt:lpstr>Features Set</vt:lpstr>
      <vt:lpstr>Calculate Probabilities</vt:lpstr>
      <vt:lpstr>Weighted Probabilities</vt:lpstr>
      <vt:lpstr>Weighted Probabilities</vt:lpstr>
      <vt:lpstr>Weight Probabilities</vt:lpstr>
      <vt:lpstr>Naïve Bayesian Classifier</vt:lpstr>
      <vt:lpstr>Probability of Whole Document</vt:lpstr>
      <vt:lpstr>Bayes’ Theorem</vt:lpstr>
      <vt:lpstr>Example with Bayes’ Theorem</vt:lpstr>
      <vt:lpstr>Example with Bayes’ Theorem</vt:lpstr>
      <vt:lpstr>Example with Bayes’ Theorem</vt:lpstr>
      <vt:lpstr>Choosing a Category</vt:lpstr>
      <vt:lpstr>Choosing a Category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1988</cp:revision>
  <dcterms:created xsi:type="dcterms:W3CDTF">2011-01-04T16:11:25Z</dcterms:created>
  <dcterms:modified xsi:type="dcterms:W3CDTF">2013-05-09T15:43:55Z</dcterms:modified>
</cp:coreProperties>
</file>